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8" r:id="rId3"/>
    <p:sldId id="259" r:id="rId4"/>
    <p:sldId id="265" r:id="rId5"/>
    <p:sldId id="260" r:id="rId6"/>
    <p:sldId id="267" r:id="rId7"/>
    <p:sldId id="271" r:id="rId8"/>
    <p:sldId id="270" r:id="rId9"/>
    <p:sldId id="269" r:id="rId10"/>
    <p:sldId id="274" r:id="rId11"/>
    <p:sldId id="272" r:id="rId12"/>
    <p:sldId id="263" r:id="rId13"/>
    <p:sldId id="268" r:id="rId14"/>
    <p:sldId id="276" r:id="rId15"/>
    <p:sldId id="273" r:id="rId16"/>
    <p:sldId id="277" r:id="rId17"/>
    <p:sldId id="275"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91" d="100"/>
          <a:sy n="91" d="100"/>
        </p:scale>
        <p:origin x="57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3T11:02:19.831"/>
    </inkml:context>
    <inkml:brush xml:id="br0">
      <inkml:brushProperty name="width" value="0.035" units="cm"/>
      <inkml:brushProperty name="height" value="0.035" units="cm"/>
    </inkml:brush>
  </inkml:definitions>
  <inkml:trace contextRef="#ctx0" brushRef="#br0">0 215 24575,'1'-4'0,"0"0"0,1-1 0,-1 1 0,1 0 0,0 0 0,0 1 0,0-1 0,5-5 0,4-10 0,-4 5 0,0 1 0,0 0 0,1 0 0,1 1 0,0 0 0,14-13 0,-18 19 0,0 2 0,1-1 0,0 1 0,0 0 0,0 0 0,0 0 0,1 1 0,-1 0 0,1 0 0,0 1 0,0 0 0,0 0 0,0 0 0,14 0 0,-9 1 0,11 0 0,1 1 0,37 3 0,-55-2 0,0 0 0,0 0 0,0 1 0,0 0 0,-1 0 0,1 0 0,-1 0 0,1 1 0,-1 0 0,0 0 0,0 1 0,0-1 0,-1 1 0,1 0 0,5 7 0,21 26 0,-16-20 0,22 32 0,-32-44 0,-1 0 0,0 0 0,1 0 0,0 0 0,0-1 0,1 0 0,-1 0 0,1 0 0,0-1 0,0 0 0,0 0 0,0 0 0,0-1 0,1 0 0,-1 0 0,1 0 0,-1-1 0,1 0 0,0-1 0,-1 1 0,1-1 0,0 0 0,0-1 0,-1 0 0,1 0 0,0 0 0,-1-1 0,12-4 0,-13 2-26,0 0 0,0 0 1,0-1-1,-1 1 0,0-1 0,1 0 0,-2 0 0,1 0 0,0-1 0,-1 0 0,0 1 0,-1-1 0,5-12 0,1 0-976,-2 5-5824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58.706"/>
    </inkml:context>
    <inkml:brush xml:id="br0">
      <inkml:brushProperty name="width" value="0.035" units="cm"/>
      <inkml:brushProperty name="height" value="0.035" units="cm"/>
      <inkml:brushProperty name="color" value="#E71224"/>
    </inkml:brush>
  </inkml:definitions>
  <inkml:trace contextRef="#ctx0" brushRef="#br0">30 90 24575,'-1'0'0,"0"0"0,-1 0 0,1 0 0,-1-1 0,1 0 0,0 1 0,0-1 0,-1 1 0,1-1 0,0 1 0,-1-1 0,2 0 0,-2 0 0,1 0 0,1 0 0,-2 1 0,1-2 0,1 1 0,-1 0 0,0 0 0,0 0 0,1-1 0,-1 1 0,0 0 0,0-1 0,1 2 0,0-2 0,0 1 0,-1-1 0,1 1 0,0 0 0,0-1 0,-1 1 0,1-1 0,1 1 0,-1-1 0,0 1 0,0 0 0,1 0 0,-1-1 0,0 1 0,0-1 0,1 1 0,0 0 0,0-1 0,-1 2 0,1-2 0,0 1 0,0 0 0,-1 0 0,1 0 0,1 0 0,-2 0 0,1 0 0,1 0 0,-2 0 0,4 0 0,5-5 0,0 2 0,1-1 0,18-4 0,-25 8 0,2-1 0,-1 2 0,-1-1 0,2 1 0,-1-1 0,0 1 0,1 0 0,-2 0 0,2 1 0,-1-1 0,0 1 0,5 1 0,-7-1 0,-1 0 0,1 0 0,-1 0 0,1 0 0,-1 1 0,1-1 0,-1 0 0,0 0 0,0 1 0,0-1 0,1 1 0,-2 0 0,1 0 0,1-1 0,-2 1 0,1 0 0,-1-1 0,1 1 0,0 0 0,-1 0 0,0 0 0,0 2 0,1 7 0,0-1 0,-3 20 0,2-16 0,0 10 0,0-14 0,0 0 0,-1 1 0,-3 14 0,3-22 0,1 0 0,-1 0 0,-1 0 0,1 0 0,-1 0 0,1 0 0,-1 0 0,1-1 0,-1 1 0,0 0 0,0-1 0,0 0 0,-1 0 0,1 1 0,-5 2 0,4-4 0,1 1 0,0-1 0,0 2 0,-1-2 0,2 1 0,-1 1 0,-4 3 0,6-6 0,0 1 0,0-1 0,0 0 0,0 1 0,0-1 0,0 0 0,0 1 0,0-1 0,0 0 0,0 0 0,0 0 0,0 0 0,0 1 0,0-1 0,0 1 0,0-1 0,0 0 0,0 1 0,0-1 0,0 0 0,0 0 0,0 0 0,0 0 0,0 1 0,0-1 0,0 0 0,0 1 0,0-1 0,0 0 0,1 1 0,-1-1 0,2 0 0,-2 1 0,2-1 0,-1 1 0,-1-1 0,2 1 0,-1-1 0,0 0 0,1 0 0,-2 0 0,2 0 0,-1 0 0,2 0 0,1 0 0,1 0-1,-2 0 1,2-1-1,-1 0 1,1 0-1,-1 0 1,0-1-1,0 1 1,0-1-1,5-3 0,3-2 22,-1 0 0,10-10 0,20-13-1443,-31 24-5404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02.688"/>
    </inkml:context>
    <inkml:brush xml:id="br0">
      <inkml:brushProperty name="width" value="0.035" units="cm"/>
      <inkml:brushProperty name="height" value="0.035" units="cm"/>
      <inkml:brushProperty name="color" value="#E71224"/>
    </inkml:brush>
  </inkml:definitions>
  <inkml:trace contextRef="#ctx0" brushRef="#br0">0 2 24575,'8'-1'0,"-1"1"0,1 0 0,-2 0 0,1 1 0,0 0 0,12 2 0,-19-3 0,2 1 0,-1-1 0,1 1 0,-1 0 0,1-1 0,-1 1 0,0 0 0,1 0 0,-1 0 0,0 0 0,0 0 0,0 0 0,1 0 0,-2 0 0,1 0 0,0 1 0,0-1 0,-1 1 0,1-2 0,0 2 0,0-1 0,-1 1 0,0-1 0,1 1 0,-1-1 0,1 1 0,-1-1 0,0 1 0,0-1 0,0 1 0,0-1 0,0 1 0,0-1 0,-1 3 0,0-2 0,1 1 0,-1-1 0,0 0 0,0 0 0,0 1 0,0-1 0,0 0 0,-1 0 0,1 0 0,0 0 0,-1 0 0,0-1 0,1 1 0,-1 0 0,0-1 0,0 1 0,0-1 0,0 0 0,-3 1 0,-13 13 0,18-15 0,0 0 0,0 0 0,0 0 0,0 0 0,0 0 0,0 0 0,0 0 0,0 0 0,0 0 0,0 0 0,0 0 0,0 1 0,0-1 0,0 0 0,0 0 0,0 0 0,0 0 0,0 0 0,0 0 0,0 0 0,0 1 0,0-1 0,0 0 0,0 0 0,0 0 0,0 0 0,0 0 0,0 0 0,0 0 0,0 1 0,0-1 0,0 0 0,0 0 0,0 0 0,0 0 0,0 0 0,0 0 0,0 0 0,0 0 0,0 0 0,0 0 0,0 0 0,0 0 0,0 0 0,0 0 0,0 0 0,0 0 0,1 0 0,-1 0 0,0 0 0,0 0 0,0 0 0,0 0 0,0 0 0,10 2 0,8-1 0,-6-1 0,1-2 0,17-3 0,-6 0 0,-23 5 0,0 0 0,0 0 0,-1 0 0,1 0 0,0 0 0,0-1 0,-1 1 0,1 0 0,0 0 0,0 0 0,-1 0 0,1 0 0,0 1 0,0-1 0,-1 0 0,1 0 0,0 0 0,0 0 0,-1 0 0,1 1 0,0-1 0,0 1 0,-1 0 0,1-1 0,0 0 0,0 1 0,-1-1 0,0 1 0,1 0 0,0-1 0,-1 1 0,1 0 0,-1-1 0,0 1 0,0-1 0,1 1 0,-1 0 0,1 0 0,-1-1 0,0 1 0,0 1 0,0-2 0,1 1 0,-1 0 0,0 0 0,0-1 0,-1 2 0,1 1 0,-1 0 0,0 0 0,1 0 0,-1 0 0,0 0 0,0 0 0,-1 0 0,1 0 0,-1-1 0,1 1 0,-3 2 0,1-1-170,-1 1-1,0-2 0,1 1 1,-2 0-1,1-1 0,0 1 1,-10 4-1,3-4-6655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06.794"/>
    </inkml:context>
    <inkml:brush xml:id="br0">
      <inkml:brushProperty name="width" value="0.035" units="cm"/>
      <inkml:brushProperty name="height" value="0.035" units="cm"/>
      <inkml:brushProperty name="color" value="#E71224"/>
    </inkml:brush>
  </inkml:definitions>
  <inkml:trace contextRef="#ctx0" brushRef="#br0">103 1 24575,'-2'0'0,"0"0"0,-1 0 0,0 1 0,1-1 0,0 1 0,0-1 0,-1 1 0,1 0 0,1 0 0,-2 0 0,1 0 0,0 0 0,0 0 0,0 1 0,1-1 0,-1 1 0,0-1 0,-1 3 0,-2 3 0,-1 0 0,2 0 0,-7 13 0,-7 11 0,16-29 0,0 0 0,0 1 0,1 0 0,-1 0 0,1 0 0,-1-1 0,2 1 0,-2 0 0,1 0 0,1 0 0,-1 0 0,0 1 0,1-1 0,0 0 0,0 0 0,0 0 0,0 0 0,0 0 0,1 0 0,0 0 0,-1 0 0,1 0 0,1 4 0,0-4 0,0 1 0,0-2 0,0 1 0,1 0 0,-1 0 0,0-1 0,1 1 0,0-1 0,0 0 0,0 0 0,0 1 0,0-2 0,0 1 0,0-1 0,0 1 0,0-1 0,1 0 0,0 0 0,-1 0 0,5 0 0,-3 0 0,-1-1 0,1 1 0,-1-1 0,0 0 0,0 0 0,1 0 0,6-2 0,-9 2 0,-2-1 0,2 1 0,-1-1 0,0 1 0,1-1 0,-2 1 0,2-1 0,-1 0 0,0 1 0,0-2 0,0 1 0,0 1 0,0-1 0,0-1 0,-1 2 0,1-2 0,0 1 0,0 0 0,-1 0 0,1 0 0,0 0 0,-1-1 0,1 1 0,-1 0 0,0 0 0,0-1 0,0 1 0,0-2 0,1 2 0,-1 2 0,2 12 0,-1 4 0,1-1 0,6 26 0,4-17-1365,-7-15-5461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11.332"/>
    </inkml:context>
    <inkml:brush xml:id="br0">
      <inkml:brushProperty name="width" value="0.035" units="cm"/>
      <inkml:brushProperty name="height" value="0.035" units="cm"/>
      <inkml:brushProperty name="color" value="#E71224"/>
    </inkml:brush>
  </inkml:definitions>
  <inkml:trace contextRef="#ctx0" brushRef="#br0">108 1 24575,'-9'0'0,"0"0"0,1 0 0,0 0 0,0 1 0,0 0 0,-13 3 0,19-3 0,0 0 0,-1-1 0,2 2 0,-1-1 0,0 0 0,0 0 0,0 0 0,1 1 0,-1-1 0,0 1 0,1-1 0,-1 2 0,1-2 0,0 1 0,-1 0 0,2-1 0,-2 2 0,1-1 0,1-1 0,-1 2 0,0-1 0,0 0 0,1 0 0,0 0 0,-1 4 0,1-5 0,-1 2 0,1-2 0,0 1 0,0 0 0,0-1 0,0 2 0,0-2 0,0 1 0,1 0 0,-1 0 0,1 0 0,-1-1 0,0 1 0,1 0 0,0-1 0,0 1 0,0-1 0,0 1 0,0-1 0,0 1 0,0-1 0,0 1 0,1-1 0,-1 1 0,0-1 0,2 1 0,2 0 0,-2 0 0,1-1 0,1 1 0,-2-1 0,2 0 0,-1 0 0,0-1 0,1 1 0,-1-1 0,6 0 0,15-1 0,-17 0 0,-1 0 0,1 1 0,0 0 0,13 2 0,-19-2 0,-1 1 0,1-1 0,0 1 0,-1 0 0,1-1 0,-1 1 0,1 0 0,-1 0 0,0-1 0,1 1 0,-1 0 0,1 0 0,-2 0 0,2 1 0,-1-2 0,0 2 0,0-1 0,0 1 0,-1-1 0,1 0 0,0 1 0,0-1 0,-1 1 0,1-1 0,0 1 0,-1 0 0,1 2 0,-1-1-33,1 0 0,-1 0-1,1 0 1,-1 0 0,0 0-1,0 0 1,0 0 0,-1 0 0,1 0-1,-1 0 1,1 0 0,-2 0-1,1 0 1,1 0 0,-2 0-1,1 0 1,-1 0 0,1-1 0,-2 1-1,2-1 1,-1 0 0,0 1-1,0-1 1,0 0 0,-1 0-1,0 1 1,1-2 0,-1 1 0,1-1-1,-1 1 1,0-1 0,1 1-1,-1-2 1,0 2 0,0-1-1,0-1 1,0 0 0,-1 1 0,1-1-1,-4 1 1,-7 0-6793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14.005"/>
    </inkml:context>
    <inkml:brush xml:id="br0">
      <inkml:brushProperty name="width" value="0.035" units="cm"/>
      <inkml:brushProperty name="height" value="0.035" units="cm"/>
      <inkml:brushProperty name="color" value="#E71224"/>
    </inkml:brush>
  </inkml:definitions>
  <inkml:trace contextRef="#ctx0" brushRef="#br0">57 0 24575,'-1'1'0,"-2"0"0,2-1 0,-1 0 0,0 1 0,1 1 0,-2-2 0,2 1 0,-1 0 0,1 0 0,-1 0 0,1 1 0,-1-1 0,1 1 0,-2 1 0,-15 22 0,15-17 0,1-1 0,-1 1 0,2 0 0,-1-1 0,2 2 0,-1-2 0,0 1 0,1 0 0,1 0 0,0 0 0,-1 0 0,2-1 0,0 2 0,3 8 0,-3-14 0,1 1 0,-1-1 0,0 0 0,1 0 0,0 0 0,0 0 0,0-1 0,0 0 0,1 0 0,-1 1 0,1-1 0,6 2 0,-1 1 0,0-1 0,0-1 0,1 0 0,10 2 0,-17-5 0,0 0 0,0 0 0,1 0 0,-1 0 0,1-1 0,-1 1 0,0-1 0,1 1 0,-1-2 0,0 1 0,0 0 0,0-1 0,0 1 0,0-1 0,-1 1 0,1-1 0,0-1 0,2-1 0,-3 2 0,0 0 0,-1 1 0,2-2 0,-2 2 0,1-1 0,-1-1 0,1 2 0,-2-1 0,2-1 0,-1 1 0,0-1 0,0 1 0,0 0 0,-1-1 0,0 0 0,1 1 0,-1 0 0,1-1 0,-1 1 0,0-1 0,0 0 0,-1 1 0,1-1 0,-1-3 0,0 4 0,-1 0 0,2 1 0,-2-1 0,1 1 0,0-1 0,-1 1 0,1-1 0,-1 2 0,1-2 0,-1 1 0,1 0 0,-1 0 0,1 0 0,-1 0 0,0 0 0,1 0 0,-4 1 0,-35-12 0,37 12 0,-2-1 0,1-1 0,-2 2 0,1 0 0,1-1 0,-2 1 0,1 0 0,1 1 0,-2-1 0,-7 3 0,11-3 0,0 1 0,1 0 0,-1 0 0,1-1 0,-1 1 0,1 1 0,-1-2 0,1 2 0,-1-1 0,1 0 0,0 1 0,0-1 0,0 1 0,0-1 0,0 1 0,0-1 0,0 1 0,0-1 0,1 1 0,-1 0 0,1-1 0,0 1 0,-1 0 0,1 0 0,-1 0 0,1-1 0,0 1 0,0 0 0,1 3 0,1 10-1365,3-4-5461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25.019"/>
    </inkml:context>
    <inkml:brush xml:id="br0">
      <inkml:brushProperty name="width" value="0.035" units="cm"/>
      <inkml:brushProperty name="height" value="0.035" units="cm"/>
      <inkml:brushProperty name="color" value="#E71224"/>
    </inkml:brush>
  </inkml:definitions>
  <inkml:trace contextRef="#ctx0" brushRef="#br0">460 0 24575,'-1'1'0,"1"-1"0,-1 1 0,-1-1 0,2 0 0,-1 0 0,0 1 0,0 0 0,1-1 0,-1 1 0,0-1 0,0 1 0,1 0 0,-1 0 0,0-1 0,0 1 0,1 0 0,0 0 0,-2 1 0,-9 20 0,9-17 0,-44 74 0,38-63 0,1 0 0,0 0 0,-5 18 0,-9 22 0,-45 88 0,59-127 0,-2-1 0,-21 30 0,18-29 0,0 0 0,-9 23 0,16-31 0,0 1 0,-1-1 0,-12 15 0,2-3 0,-6 21 0,8-15 0,-13 27 0,15-28 0,-21 32 0,26-49-1365,-1-1-5461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9:25.688"/>
    </inkml:context>
    <inkml:brush xml:id="br0">
      <inkml:brushProperty name="width" value="0.035" units="cm"/>
      <inkml:brushProperty name="height" value="0.035" units="cm"/>
      <inkml:brushProperty name="color" value="#E71224"/>
    </inkml:brush>
  </inkml:definitions>
  <inkml:trace contextRef="#ctx0" brushRef="#br0">0 0 24575,'3'1'0,"-1"0"0,1 0 0,0 1 0,0-1 0,-1 0 0,0 0 0,0 2 0,1-2 0,-1 1 0,2 2 0,8 5 0,87 53 0,-83-53 0,23 21 0,-13-10 0,2-1 0,-11-7 0,-1 0 0,22 21 0,-27-24 0,23 17 0,8 8 0,-39-31 0,6 7 0,1-1 0,1 0 0,-1 0 0,1-1 0,24 13 0,-25-15 0,0-3 0,1 1 0,-1-1 0,1 0 0,18 2 0,-27-5-124,0 1 0,0-1 0,0 1 0,0 0 0,0-1 0,0 1-1,0 0 1,0 0 0,0 0 0,3 2 0,2 5-6702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05.485"/>
    </inkml:context>
    <inkml:brush xml:id="br0">
      <inkml:brushProperty name="width" value="0.035" units="cm"/>
      <inkml:brushProperty name="height" value="0.035" units="cm"/>
      <inkml:brushProperty name="color" value="#E71224"/>
    </inkml:brush>
  </inkml:definitions>
  <inkml:trace contextRef="#ctx0" brushRef="#br0">1 23 23619,'711'-23'0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08.932"/>
    </inkml:context>
    <inkml:brush xml:id="br0">
      <inkml:brushProperty name="width" value="0.035" units="cm"/>
      <inkml:brushProperty name="height" value="0.035" units="cm"/>
      <inkml:brushProperty name="color" value="#E71224"/>
    </inkml:brush>
  </inkml:definitions>
  <inkml:trace contextRef="#ctx0" brushRef="#br0">29 0 24575,'0'1'0,"0"0"0,0-1 0,0 0 0,0 1 0,1 0 0,-1 0 0,0-1 0,1 0 0,-1 1 0,1-1 0,-1 1 0,0 0 0,0-1 0,1 0 0,0 0 0,-1 1 0,1-1 0,-1 1 0,0-1 0,1 0 0,0 1 0,-1-1 0,1 0 0,-1 0 0,2 0 0,19 6 0,-6-2 0,-14-3 0,1-1 0,-1 1 0,0-1 0,1 1 0,-1 1 0,0-2 0,0 1 0,0 0 0,1 0 0,-2 0 0,1 1 0,1-1 0,-2 0 0,1 0 0,0 1 0,0-1 0,-1 0 0,1 1 0,-1-1 0,1 1 0,-1-1 0,1 1 0,-1-1 0,0 1 0,0-1 0,0 1 0,0-1 0,0 1 0,0-1 0,0 1 0,0-1 0,0 1 0,-1-1 0,0 1 0,1-1 0,-1 1 0,1-1 0,-1 0 0,0 0 0,0 2 0,-3 3 0,0 0 0,0-1 0,0 0 0,-1 0 0,0 1 0,1-2 0,-11 7 0,11-8-104,-4 3-211,1-1 0,-1 1-1,-5 6 1,6-4-6511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10.539"/>
    </inkml:context>
    <inkml:brush xml:id="br0">
      <inkml:brushProperty name="width" value="0.035" units="cm"/>
      <inkml:brushProperty name="height" value="0.035" units="cm"/>
      <inkml:brushProperty name="color" value="#E71224"/>
    </inkml:brush>
  </inkml:definitions>
  <inkml:trace contextRef="#ctx0" brushRef="#br0">71 1 24575,'-1'0'0,"-1"0"0,-1 1 0,1 0 0,0-1 0,0 1 0,0 0 0,0 0 0,0-1 0,0 2 0,0-1 0,0 0 0,1 1 0,-1-1 0,0 1 0,1-1 0,-1 1 0,1-1 0,-1 1 0,1 0 0,-2 2 0,-3 6 0,0 1 0,-6 16 0,6-15 0,6-11 0,0 0 0,0-1 0,-1 1 0,1-1 0,0 0 0,0 1 0,0 0 0,-1 0 0,1-1 0,0 0 0,0 1 0,0-1 0,0 1 0,0 0 0,0-1 0,1 0 0,-1 1 0,0 0 0,0-1 0,0 1 0,1-1 0,-1 0 0,0 1 0,0 0 0,0-1 0,1 1 0,-1-1 0,0 0 0,1 1 0,-1-1 0,1 1 0,-1-1 0,0 0 0,1 1 0,-1-1 0,1 0 0,0 0 0,-1 0 0,0 1 0,1-1 0,-1 0 0,1 0 0,0 0 0,-1 0 0,0 1 0,2-1 0,33 3 0,-17-2 0,-10 0-112,61 10-1141,-55-11-5573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11.267"/>
    </inkml:context>
    <inkml:brush xml:id="br0">
      <inkml:brushProperty name="width" value="0.035" units="cm"/>
      <inkml:brushProperty name="height" value="0.035" units="cm"/>
      <inkml:brushProperty name="color" value="#E71224"/>
    </inkml:brush>
  </inkml:definitions>
  <inkml:trace contextRef="#ctx0" brushRef="#br0">0 1 24575,'0'2'0,"0"6"0,0 2 0,0 4 0,0 2 0,0 1 0,0 1 0,0 0 0,0 1 0,0-1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12.384"/>
    </inkml:context>
    <inkml:brush xml:id="br0">
      <inkml:brushProperty name="width" value="0.035" units="cm"/>
      <inkml:brushProperty name="height" value="0.035" units="cm"/>
      <inkml:brushProperty name="color" value="#E71224"/>
    </inkml:brush>
  </inkml:definitions>
  <inkml:trace contextRef="#ctx0" brushRef="#br0">1 0 24575,'2'0'0,"6"0"0,2 0 0,4 0 0,1 0 0,3 0 0,0 0 0,0 0 0,0 0 0,-3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22.835"/>
    </inkml:context>
    <inkml:brush xml:id="br0">
      <inkml:brushProperty name="width" value="0.035" units="cm"/>
      <inkml:brushProperty name="height" value="0.035" units="cm"/>
      <inkml:brushProperty name="color" value="#E71224"/>
    </inkml:brush>
  </inkml:definitions>
  <inkml:trace contextRef="#ctx0" brushRef="#br0">212 56 24575,'-2'0'0,"-1"-2"0,1 1 0,-1 0 0,1 0 0,-1 0 0,1-1 0,0 0 0,0 0 0,-5-3 0,-4-5 0,2 6 0,1-1 0,-1 2 0,1-1 0,-1 1 0,-12-3 0,16 5 0,0 0 0,1 0 0,-2 1 0,2-1 0,-1 1 0,-1 0 0,2 1 0,-1 0 0,-1-1 0,2 1 0,-9 3 0,12-3 0,-1-1 0,1 1 0,-1 0 0,1 0 0,0 0 0,-1 1 0,1-2 0,0 2 0,0-1 0,0 0 0,-1 1 0,2-1 0,-1 1 0,0-1 0,0 1 0,1-1 0,-1 1 0,0-1 0,0 3 0,-4 36 0,1-13 0,1-4 0,-1 0 0,2 0 0,1 1 0,0-1 0,4 26 0,-1-40 0,-1 0 0,1 0 0,1 0 0,0-1 0,0 1 0,1-1 0,0 0 0,0 0 0,1-1 0,0 1 0,0-1 0,1 1 0,0-1 0,7 6 0,-8-11 0,-2 1 0,2-1 0,-1 0 0,0 0 0,1-1 0,-1 1 0,1-2 0,0 2 0,-1-1 0,1-1 0,-1 0 0,2 0 0,-2 0 0,1 0 0,6-1 0,-5-1 0,1 2 0,-1-2 0,0 1 0,-1-2 0,1 1 0,0 0 0,-1-1 0,0 0 0,1 0 0,-1-1 0,6-4 0,9-10 0,-2-1 0,27-34 0,-42 48 0,-1 0 0,0 0 0,0 0 0,0-1 0,-1 1 0,1 0 0,-1-1 0,-1 1 0,1-1 0,-1 0 0,0 0 0,0 1 0,-1 0 0,1-1 0,-1 1 0,0-1 0,0 0 0,-1 1 0,0 0 0,0 0 0,-1-1 0,1 1 0,-1 1 0,0-1 0,0 0 0,-6-6 0,-5-8-1365,9 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34.055"/>
    </inkml:context>
    <inkml:brush xml:id="br0">
      <inkml:brushProperty name="width" value="0.035" units="cm"/>
      <inkml:brushProperty name="height" value="0.035" units="cm"/>
      <inkml:brushProperty name="color" value="#E71224"/>
    </inkml:brush>
  </inkml:definitions>
  <inkml:trace contextRef="#ctx0" brushRef="#br0">386 92 24575,'0'-2'0,"0"0"0,-1 1 0,1-2 0,-1 2 0,0-1 0,1 0 0,-1 0 0,0 0 0,0 1 0,1-1 0,-1 0 0,-1 1 0,2-1 0,-4-2 0,-23-19 0,11 10 0,12 10 0,1 0 0,-1 0 0,0 1 0,0 0 0,0 0 0,-1 0 0,1 0 0,0 0 0,0 2 0,-1-2 0,1 1 0,-10 0 0,-6 0 0,-35 3 0,21-1 0,31-1 0,-1 0 0,0 0 0,1 1 0,-1-1 0,1 1 0,-1-1 0,1 2 0,-1-1 0,1 0 0,-1 1 0,1-1 0,0 1 0,0-1 0,0 1 0,0 1 0,0-1 0,0 0 0,1 0 0,-1 1 0,1 0 0,0 0 0,-1 0 0,2 0 0,-4 4 0,-10 16 0,1-1 0,-12 28 0,21-40 0,1 1 0,1 0 0,-1 0 0,2 0 0,0 1 0,0 0 0,0 15 0,1 2 0,3 83 0,0-103 0,-1 0 0,1 0 0,0-1 0,1 1 0,0-1 0,1 0 0,0 1 0,-1-1 0,2-1 0,0 1 0,0-1 0,1 1 0,0-1 0,0-1 0,0 0 0,0 0 0,1 0 0,1 0 0,13 7 0,-12-7 0,13 8 0,34 16 0,-47-26 0,-1 0 0,1-1 0,0-1 0,1 0 0,-1 1 0,0-2 0,15 1 0,7-2 0,-13 1 0,0 0 0,-1-2 0,1 0 0,18-4 0,-32 4 0,1-1 0,-1 1 0,0-1 0,0 0 0,0 0 0,0-1 0,0 1 0,-1-1 0,0 0 0,1 0 0,-1 0 0,0 0 0,0-1 0,0 1 0,4-6 0,-3 0 0,1 1 0,-1-1 0,-1 1 0,1-1 0,-1 0 0,2-12 0,-2 5 0,2-5 0,-1 0 0,-1 0 0,0-22 0,-3 31 0,0-6 0,0 0 0,-6-36 0,5 48 0,-1-1 0,0 1 0,0 0 0,-1 0 0,1 0 0,-1 0 0,-1 0 0,0 1 0,0-1 0,1 1 0,-10-9 0,5 6 0,2-1 0,-1 0 0,0-1 0,1 0 0,-9-21 0,-1-1 0,2 11-1365,8 12-5461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2T22:28:56.925"/>
    </inkml:context>
    <inkml:brush xml:id="br0">
      <inkml:brushProperty name="width" value="0.035" units="cm"/>
      <inkml:brushProperty name="height" value="0.035" units="cm"/>
      <inkml:brushProperty name="color" value="#E71224"/>
    </inkml:brush>
  </inkml:definitions>
  <inkml:trace contextRef="#ctx0" brushRef="#br0">1 91 24575,'0'0'0,"0"1"0,0-1 0,0 0 0,0 0 0,0 1 0,0-1 0,0 1 0,0-1 0,0 1 0,1-1 0,-1 0 0,0 0 0,0 1 0,0-1 0,1 1 0,-1-1 0,0 1 0,0-1 0,0 0 0,0 0 0,0 0 0,1 1 0,-1-1 0,1 0 0,-1 1 0,0-1 0,1 0 0,-1 1 0,0-1 0,0 0 0,1 0 0,-1 0 0,1 0 0,-1 0 0,1 0 0,-1 0 0,0 0 0,0 0 0,1 0 0,-1 0 0,1 0 0,0 0 0,-1 0 0,0 0 0,0 0 0,1 0 0,-1 0 0,1 0 0,0-1 0,-1 1 0,2-1 0,-1 1 0,0-1 0,0 1 0,0-1 0,0 0 0,0 1 0,0-1 0,0 0 0,0 0 0,0 0 0,-1 1 0,1-1 0,0-1 0,1-1 0,5-20 0,-6 17 0,1 0 0,-1 0 0,2 0 0,-1 0 0,1 1 0,4-8 0,-7 12 0,1 0 0,1 0 0,-2 0 0,2 0 0,-1-1 0,0 2 0,0-1 0,0 0 0,1 0 0,-1 1 0,1-1 0,-1 0 0,0 0 0,1 1 0,-1 0 0,1-1 0,-1 1 0,1 0 0,-1 0 0,1-1 0,0 1 0,-1 0 0,1 1 0,-1-1 0,1 0 0,-1 1 0,1-1 0,-1 0 0,1 0 0,2 3 0,-3-3 0,0 0 0,0 1 0,1 0 0,-1 0 0,0 0 0,0 0 0,0 0 0,0 0 0,0 0 0,0 0 0,0 0 0,0 1 0,0-1 0,-1 0 0,0 0 0,1 1 0,0-1 0,0 0 0,-1 1 0,0-1 0,0 1 0,0-1 0,0 1 0,1-1 0,-1 1 0,0-1 0,0 1 0,-1 1 0,1 7 0,-2 1 0,0-1 0,-3 10 0,2-5 0,0-6-151,1 0-1,-1 0 0,0-1 0,-1 0 1,1 0-1,-2 1 0,1-2 1,-9 12-1,6-11-6674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1F385-58E0-4308-9948-22920A5F3F0E}" type="datetimeFigureOut">
              <a:rPr lang="en-GB" smtClean="0"/>
              <a:t>23/05/2025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437764-A992-4F18-A6D4-F111A745B3B3}" type="slidenum">
              <a:rPr lang="en-GB" smtClean="0"/>
              <a:t>‹#›</a:t>
            </a:fld>
            <a:endParaRPr lang="en-GB"/>
          </a:p>
        </p:txBody>
      </p:sp>
    </p:spTree>
    <p:extLst>
      <p:ext uri="{BB962C8B-B14F-4D97-AF65-F5344CB8AC3E}">
        <p14:creationId xmlns:p14="http://schemas.microsoft.com/office/powerpoint/2010/main" val="327561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Mais des </a:t>
            </a:r>
            <a:r>
              <a:rPr lang="en-GB" dirty="0" err="1"/>
              <a:t>entreprises</a:t>
            </a:r>
            <a:r>
              <a:rPr lang="en-GB" dirty="0"/>
              <a:t> </a:t>
            </a:r>
            <a:r>
              <a:rPr lang="en-GB" dirty="0" err="1"/>
              <a:t>comme</a:t>
            </a:r>
            <a:r>
              <a:rPr lang="en-GB" dirty="0"/>
              <a:t> </a:t>
            </a:r>
            <a:r>
              <a:rPr lang="en-GB" dirty="0" err="1"/>
              <a:t>Reelight</a:t>
            </a:r>
            <a:r>
              <a:rPr lang="en-GB" dirty="0"/>
              <a:t> qui </a:t>
            </a:r>
            <a:r>
              <a:rPr lang="en-GB" dirty="0" err="1"/>
              <a:t>développent</a:t>
            </a:r>
            <a:r>
              <a:rPr lang="en-GB" dirty="0"/>
              <a:t> des solutions simples </a:t>
            </a:r>
            <a:r>
              <a:rPr lang="en-GB" dirty="0" err="1"/>
              <a:t>d’installation</a:t>
            </a:r>
            <a:r>
              <a:rPr lang="en-GB" dirty="0"/>
              <a:t> de dynamo sans contact et sans batteries qui </a:t>
            </a:r>
            <a:r>
              <a:rPr lang="en-GB" dirty="0" err="1"/>
              <a:t>semblent</a:t>
            </a:r>
            <a:r>
              <a:rPr lang="en-GB" dirty="0"/>
              <a:t> </a:t>
            </a:r>
            <a:r>
              <a:rPr lang="en-GB" dirty="0" err="1"/>
              <a:t>envisageables</a:t>
            </a:r>
            <a:r>
              <a:rPr lang="en-GB" dirty="0"/>
              <a:t> de façon pratique et </a:t>
            </a:r>
            <a:r>
              <a:rPr lang="en-GB" dirty="0" err="1"/>
              <a:t>responsable</a:t>
            </a:r>
            <a:r>
              <a:rPr lang="en-GB" dirty="0"/>
              <a:t>.</a:t>
            </a:r>
          </a:p>
        </p:txBody>
      </p:sp>
      <p:sp>
        <p:nvSpPr>
          <p:cNvPr id="4" name="Slide Number Placeholder 3"/>
          <p:cNvSpPr>
            <a:spLocks noGrp="1"/>
          </p:cNvSpPr>
          <p:nvPr>
            <p:ph type="sldNum" sz="quarter" idx="5"/>
          </p:nvPr>
        </p:nvSpPr>
        <p:spPr/>
        <p:txBody>
          <a:bodyPr/>
          <a:lstStyle/>
          <a:p>
            <a:fld id="{94437764-A992-4F18-A6D4-F111A745B3B3}" type="slidenum">
              <a:rPr lang="en-GB" smtClean="0"/>
              <a:t>2</a:t>
            </a:fld>
            <a:endParaRPr lang="en-GB"/>
          </a:p>
        </p:txBody>
      </p:sp>
    </p:spTree>
    <p:extLst>
      <p:ext uri="{BB962C8B-B14F-4D97-AF65-F5344CB8AC3E}">
        <p14:creationId xmlns:p14="http://schemas.microsoft.com/office/powerpoint/2010/main" val="319405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Comment </a:t>
            </a:r>
            <a:r>
              <a:rPr lang="en-GB" dirty="0" err="1"/>
              <a:t>revisiter</a:t>
            </a:r>
            <a:r>
              <a:rPr lang="en-GB" dirty="0"/>
              <a:t> </a:t>
            </a:r>
            <a:r>
              <a:rPr lang="en-GB" dirty="0" err="1"/>
              <a:t>ce</a:t>
            </a:r>
            <a:r>
              <a:rPr lang="en-GB" dirty="0"/>
              <a:t> </a:t>
            </a:r>
            <a:r>
              <a:rPr lang="en-GB" dirty="0" err="1"/>
              <a:t>dispositif</a:t>
            </a:r>
            <a:r>
              <a:rPr lang="en-GB" dirty="0"/>
              <a:t> à priori banal, </a:t>
            </a:r>
            <a:r>
              <a:rPr lang="en-GB" dirty="0" err="1"/>
              <a:t>assez</a:t>
            </a:r>
            <a:r>
              <a:rPr lang="en-GB" dirty="0"/>
              <a:t> </a:t>
            </a:r>
            <a:r>
              <a:rPr lang="en-GB" dirty="0" err="1"/>
              <a:t>ancien</a:t>
            </a:r>
            <a:r>
              <a:rPr lang="en-GB" dirty="0"/>
              <a:t>. </a:t>
            </a:r>
          </a:p>
        </p:txBody>
      </p:sp>
      <p:sp>
        <p:nvSpPr>
          <p:cNvPr id="4" name="Slide Number Placeholder 3"/>
          <p:cNvSpPr>
            <a:spLocks noGrp="1"/>
          </p:cNvSpPr>
          <p:nvPr>
            <p:ph type="sldNum" sz="quarter" idx="5"/>
          </p:nvPr>
        </p:nvSpPr>
        <p:spPr/>
        <p:txBody>
          <a:bodyPr/>
          <a:lstStyle/>
          <a:p>
            <a:fld id="{94437764-A992-4F18-A6D4-F111A745B3B3}" type="slidenum">
              <a:rPr lang="en-GB" smtClean="0"/>
              <a:t>3</a:t>
            </a:fld>
            <a:endParaRPr lang="en-GB"/>
          </a:p>
        </p:txBody>
      </p:sp>
    </p:spTree>
    <p:extLst>
      <p:ext uri="{BB962C8B-B14F-4D97-AF65-F5344CB8AC3E}">
        <p14:creationId xmlns:p14="http://schemas.microsoft.com/office/powerpoint/2010/main" val="256449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Sur un </a:t>
            </a:r>
            <a:r>
              <a:rPr lang="en-GB" dirty="0" err="1"/>
              <a:t>vélo</a:t>
            </a:r>
            <a:r>
              <a:rPr lang="en-GB" dirty="0"/>
              <a:t>: le plus simple </a:t>
            </a:r>
            <a:r>
              <a:rPr lang="en-GB" dirty="0" err="1"/>
              <a:t>est</a:t>
            </a:r>
            <a:r>
              <a:rPr lang="en-GB" dirty="0"/>
              <a:t> </a:t>
            </a:r>
            <a:r>
              <a:rPr lang="en-GB" dirty="0" err="1"/>
              <a:t>d’attacher</a:t>
            </a:r>
            <a:r>
              <a:rPr lang="en-GB" dirty="0"/>
              <a:t> les </a:t>
            </a:r>
            <a:r>
              <a:rPr lang="en-GB" dirty="0" err="1"/>
              <a:t>aimants</a:t>
            </a:r>
            <a:r>
              <a:rPr lang="en-GB" dirty="0"/>
              <a:t> a la roue, qui </a:t>
            </a:r>
            <a:r>
              <a:rPr lang="en-GB" dirty="0" err="1"/>
              <a:t>passerons</a:t>
            </a:r>
            <a:r>
              <a:rPr lang="en-GB" dirty="0"/>
              <a:t> aux abord </a:t>
            </a:r>
            <a:r>
              <a:rPr lang="en-GB" dirty="0" err="1"/>
              <a:t>d’une</a:t>
            </a:r>
            <a:r>
              <a:rPr lang="en-GB" dirty="0"/>
              <a:t> </a:t>
            </a:r>
            <a:r>
              <a:rPr lang="en-GB" dirty="0" err="1"/>
              <a:t>bobine</a:t>
            </a:r>
            <a:r>
              <a:rPr lang="en-GB" dirty="0"/>
              <a:t>, </a:t>
            </a:r>
            <a:r>
              <a:rPr lang="en-GB" dirty="0" err="1"/>
              <a:t>fixée</a:t>
            </a:r>
            <a:r>
              <a:rPr lang="en-GB" dirty="0"/>
              <a:t> sur la </a:t>
            </a:r>
            <a:r>
              <a:rPr lang="en-GB" dirty="0" err="1"/>
              <a:t>fourche</a:t>
            </a:r>
            <a:r>
              <a:rPr lang="en-GB" dirty="0"/>
              <a:t>.</a:t>
            </a:r>
          </a:p>
        </p:txBody>
      </p:sp>
      <p:sp>
        <p:nvSpPr>
          <p:cNvPr id="4" name="Slide Number Placeholder 3"/>
          <p:cNvSpPr>
            <a:spLocks noGrp="1"/>
          </p:cNvSpPr>
          <p:nvPr>
            <p:ph type="sldNum" sz="quarter" idx="5"/>
          </p:nvPr>
        </p:nvSpPr>
        <p:spPr/>
        <p:txBody>
          <a:bodyPr/>
          <a:lstStyle/>
          <a:p>
            <a:fld id="{94437764-A992-4F18-A6D4-F111A745B3B3}" type="slidenum">
              <a:rPr lang="en-GB" smtClean="0"/>
              <a:t>4</a:t>
            </a:fld>
            <a:endParaRPr lang="en-GB"/>
          </a:p>
        </p:txBody>
      </p:sp>
    </p:spTree>
    <p:extLst>
      <p:ext uri="{BB962C8B-B14F-4D97-AF65-F5344CB8AC3E}">
        <p14:creationId xmlns:p14="http://schemas.microsoft.com/office/powerpoint/2010/main" val="126342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err="1"/>
              <a:t>cependant</a:t>
            </a:r>
            <a:r>
              <a:rPr lang="en-GB" dirty="0"/>
              <a:t> </a:t>
            </a:r>
            <a:r>
              <a:rPr lang="en-GB" dirty="0" err="1"/>
              <a:t>si</a:t>
            </a:r>
            <a:r>
              <a:rPr lang="en-GB" dirty="0"/>
              <a:t> le champ </a:t>
            </a:r>
            <a:r>
              <a:rPr lang="en-GB" dirty="0" err="1"/>
              <a:t>magnétique</a:t>
            </a:r>
            <a:r>
              <a:rPr lang="en-GB" dirty="0"/>
              <a:t> </a:t>
            </a:r>
            <a:r>
              <a:rPr lang="en-GB" dirty="0" err="1"/>
              <a:t>est</a:t>
            </a:r>
            <a:r>
              <a:rPr lang="en-GB" dirty="0"/>
              <a:t> très fort </a:t>
            </a:r>
            <a:r>
              <a:rPr lang="en-GB" dirty="0" err="1"/>
              <a:t>proche</a:t>
            </a:r>
            <a:r>
              <a:rPr lang="en-GB" dirty="0"/>
              <a:t> de </a:t>
            </a:r>
            <a:r>
              <a:rPr lang="en-GB" dirty="0" err="1"/>
              <a:t>l'aimant</a:t>
            </a:r>
            <a:r>
              <a:rPr lang="en-GB" dirty="0"/>
              <a:t>, </a:t>
            </a:r>
            <a:r>
              <a:rPr lang="en-GB" dirty="0" err="1"/>
              <a:t>en</a:t>
            </a:r>
            <a:r>
              <a:rPr lang="en-GB" dirty="0"/>
              <a:t> </a:t>
            </a:r>
            <a:r>
              <a:rPr lang="en-GB" dirty="0" err="1"/>
              <a:t>réalité</a:t>
            </a:r>
            <a:r>
              <a:rPr lang="en-GB" dirty="0"/>
              <a:t> il </a:t>
            </a:r>
            <a:r>
              <a:rPr lang="en-GB" dirty="0" err="1"/>
              <a:t>décroit</a:t>
            </a:r>
            <a:r>
              <a:rPr lang="en-GB" dirty="0"/>
              <a:t> </a:t>
            </a:r>
            <a:r>
              <a:rPr lang="en-GB" dirty="0" err="1"/>
              <a:t>rapidement</a:t>
            </a:r>
            <a:r>
              <a:rPr lang="en-GB" dirty="0"/>
              <a:t> avec la distance, surtout </a:t>
            </a:r>
            <a:r>
              <a:rPr lang="en-GB" dirty="0" err="1"/>
              <a:t>latéralement</a:t>
            </a:r>
            <a:r>
              <a:rPr lang="en-GB" dirty="0"/>
              <a:t> </a:t>
            </a:r>
            <a:r>
              <a:rPr lang="en-GB" dirty="0" err="1"/>
              <a:t>selon</a:t>
            </a:r>
            <a:r>
              <a:rPr lang="en-GB" dirty="0"/>
              <a:t> </a:t>
            </a:r>
            <a:r>
              <a:rPr lang="en-GB" dirty="0" err="1"/>
              <a:t>une</a:t>
            </a:r>
            <a:r>
              <a:rPr lang="en-GB" dirty="0"/>
              <a:t> </a:t>
            </a:r>
            <a:r>
              <a:rPr lang="en-GB" dirty="0" err="1"/>
              <a:t>fonction</a:t>
            </a:r>
            <a:r>
              <a:rPr lang="en-GB" dirty="0"/>
              <a:t> </a:t>
            </a:r>
            <a:r>
              <a:rPr lang="en-GB" dirty="0" err="1"/>
              <a:t>modélisable</a:t>
            </a:r>
            <a:r>
              <a:rPr lang="en-GB" dirty="0"/>
              <a:t> par </a:t>
            </a:r>
            <a:r>
              <a:rPr lang="en-GB" dirty="0" err="1"/>
              <a:t>une</a:t>
            </a:r>
            <a:r>
              <a:rPr lang="en-GB" dirty="0"/>
              <a:t> </a:t>
            </a:r>
            <a:r>
              <a:rPr lang="en-GB" dirty="0" err="1"/>
              <a:t>gaussienne</a:t>
            </a:r>
            <a:r>
              <a:rPr lang="en-GB" dirty="0"/>
              <a:t>. </a:t>
            </a:r>
            <a:r>
              <a:rPr lang="en-GB" dirty="0" err="1"/>
              <a:t>Ainsi</a:t>
            </a:r>
            <a:r>
              <a:rPr lang="en-GB" dirty="0"/>
              <a:t> </a:t>
            </a:r>
            <a:r>
              <a:rPr lang="en-GB" dirty="0" err="1"/>
              <a:t>une</a:t>
            </a:r>
            <a:r>
              <a:rPr lang="en-GB" dirty="0"/>
              <a:t> </a:t>
            </a:r>
            <a:r>
              <a:rPr lang="en-GB" dirty="0" err="1"/>
              <a:t>bobine</a:t>
            </a:r>
            <a:r>
              <a:rPr lang="en-GB" dirty="0"/>
              <a:t> de dimension </a:t>
            </a:r>
            <a:r>
              <a:rPr lang="en-GB" dirty="0" err="1"/>
              <a:t>modérée</a:t>
            </a:r>
            <a:r>
              <a:rPr lang="en-GB" dirty="0"/>
              <a:t> </a:t>
            </a:r>
            <a:r>
              <a:rPr lang="en-GB" dirty="0" err="1"/>
              <a:t>permet</a:t>
            </a:r>
            <a:r>
              <a:rPr lang="en-GB" dirty="0"/>
              <a:t> de faire plus de tours pour </a:t>
            </a:r>
            <a:r>
              <a:rPr lang="en-GB" dirty="0" err="1"/>
              <a:t>une</a:t>
            </a:r>
            <a:r>
              <a:rPr lang="en-GB" dirty="0"/>
              <a:t> longueur de fil donnée, </a:t>
            </a:r>
            <a:r>
              <a:rPr lang="en-GB" dirty="0" err="1"/>
              <a:t>augmentant</a:t>
            </a:r>
            <a:r>
              <a:rPr lang="en-GB" dirty="0"/>
              <a:t> la fem </a:t>
            </a:r>
            <a:r>
              <a:rPr lang="en-GB" dirty="0" err="1"/>
              <a:t>observée</a:t>
            </a:r>
            <a:r>
              <a:rPr lang="en-GB" dirty="0"/>
              <a:t>.</a:t>
            </a:r>
          </a:p>
        </p:txBody>
      </p:sp>
      <p:sp>
        <p:nvSpPr>
          <p:cNvPr id="4" name="Slide Number Placeholder 3"/>
          <p:cNvSpPr>
            <a:spLocks noGrp="1"/>
          </p:cNvSpPr>
          <p:nvPr>
            <p:ph type="sldNum" sz="quarter" idx="5"/>
          </p:nvPr>
        </p:nvSpPr>
        <p:spPr/>
        <p:txBody>
          <a:bodyPr/>
          <a:lstStyle/>
          <a:p>
            <a:fld id="{94437764-A992-4F18-A6D4-F111A745B3B3}" type="slidenum">
              <a:rPr lang="en-GB" smtClean="0"/>
              <a:t>6</a:t>
            </a:fld>
            <a:endParaRPr lang="en-GB"/>
          </a:p>
        </p:txBody>
      </p:sp>
    </p:spTree>
    <p:extLst>
      <p:ext uri="{BB962C8B-B14F-4D97-AF65-F5344CB8AC3E}">
        <p14:creationId xmlns:p14="http://schemas.microsoft.com/office/powerpoint/2010/main" val="167440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Ici j’ai commencé à suivre l’implémentation du modèle de champ magnétique proposé par V. </a:t>
            </a:r>
            <a:r>
              <a:rPr lang="fr-FR" noProof="0" dirty="0" err="1"/>
              <a:t>Ziemann</a:t>
            </a:r>
            <a:r>
              <a:rPr lang="fr-FR" noProof="0" dirty="0"/>
              <a:t>.</a:t>
            </a:r>
            <a:endParaRPr lang="fr-FR" dirty="0"/>
          </a:p>
        </p:txBody>
      </p:sp>
      <p:sp>
        <p:nvSpPr>
          <p:cNvPr id="4" name="Slide Number Placeholder 3"/>
          <p:cNvSpPr>
            <a:spLocks noGrp="1"/>
          </p:cNvSpPr>
          <p:nvPr>
            <p:ph type="sldNum" sz="quarter" idx="5"/>
          </p:nvPr>
        </p:nvSpPr>
        <p:spPr/>
        <p:txBody>
          <a:bodyPr/>
          <a:lstStyle/>
          <a:p>
            <a:fld id="{94437764-A992-4F18-A6D4-F111A745B3B3}" type="slidenum">
              <a:rPr lang="en-GB" smtClean="0"/>
              <a:t>11</a:t>
            </a:fld>
            <a:endParaRPr lang="en-GB"/>
          </a:p>
        </p:txBody>
      </p:sp>
    </p:spTree>
    <p:extLst>
      <p:ext uri="{BB962C8B-B14F-4D97-AF65-F5344CB8AC3E}">
        <p14:creationId xmlns:p14="http://schemas.microsoft.com/office/powerpoint/2010/main" val="190317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94437764-A992-4F18-A6D4-F111A745B3B3}" type="slidenum">
              <a:rPr lang="en-GB" smtClean="0"/>
              <a:t>13</a:t>
            </a:fld>
            <a:endParaRPr lang="en-GB"/>
          </a:p>
        </p:txBody>
      </p:sp>
    </p:spTree>
    <p:extLst>
      <p:ext uri="{BB962C8B-B14F-4D97-AF65-F5344CB8AC3E}">
        <p14:creationId xmlns:p14="http://schemas.microsoft.com/office/powerpoint/2010/main" val="4194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528066" y="889820"/>
            <a:ext cx="7492181" cy="3598606"/>
          </a:xfrm>
        </p:spPr>
        <p:txBody>
          <a:bodyPr anchor="t">
            <a:normAutofit/>
          </a:bodyPr>
          <a:lstStyle>
            <a:lvl1pPr algn="l">
              <a:defRPr sz="405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528066" y="4488426"/>
            <a:ext cx="5243832" cy="1302774"/>
          </a:xfrm>
        </p:spPr>
        <p:txBody>
          <a:bodyPr anchor="b">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5/23/2025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0263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5/23/2025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0382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6931742" y="997974"/>
            <a:ext cx="1761782"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576696" y="997973"/>
            <a:ext cx="6355046"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5/23/2025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70868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5/23/2025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7309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536538" y="1709739"/>
            <a:ext cx="7974050" cy="2852737"/>
          </a:xfrm>
        </p:spPr>
        <p:txBody>
          <a:bodyPr anchor="b"/>
          <a:lstStyle>
            <a:lvl1pPr>
              <a:defRPr sz="45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536538" y="4589464"/>
            <a:ext cx="797405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5/23/2025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4686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525477" y="914400"/>
            <a:ext cx="8018449"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528066" y="2221992"/>
            <a:ext cx="390906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4636008" y="2221992"/>
            <a:ext cx="390906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5/23/2025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3913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528065" y="929148"/>
            <a:ext cx="8017002"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528066" y="1756539"/>
            <a:ext cx="3909060" cy="657225"/>
          </a:xfrm>
        </p:spPr>
        <p:txBody>
          <a:bodyPr anchor="b">
            <a:normAutofit/>
          </a:bodyPr>
          <a:lstStyle>
            <a:lvl1pPr marL="0" indent="0">
              <a:buNone/>
              <a:defRPr sz="1200" b="1">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528066" y="2442703"/>
            <a:ext cx="390906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4636008" y="1756539"/>
            <a:ext cx="3909060" cy="657225"/>
          </a:xfrm>
        </p:spPr>
        <p:txBody>
          <a:bodyPr anchor="b">
            <a:normAutofit/>
          </a:bodyPr>
          <a:lstStyle>
            <a:lvl1pPr marL="0" indent="0">
              <a:buNone/>
              <a:defRPr sz="1200" b="1">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4636008" y="2442703"/>
            <a:ext cx="390906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5/23/2025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3861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5/23/2025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6589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5/23/2025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8712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528067" y="1069848"/>
            <a:ext cx="3070199" cy="1316736"/>
          </a:xfrm>
        </p:spPr>
        <p:txBody>
          <a:bodyPr anchor="b"/>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3887391" y="1069848"/>
            <a:ext cx="4629150" cy="479120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528067" y="2551176"/>
            <a:ext cx="3070199" cy="331927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5/23/2025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7487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528067" y="1066801"/>
            <a:ext cx="3077573" cy="1317523"/>
          </a:xfrm>
        </p:spPr>
        <p:txBody>
          <a:bodyPr anchor="b"/>
          <a:lstStyle>
            <a:lvl1pP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3887391" y="1066800"/>
            <a:ext cx="4629150" cy="47942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528067" y="2552700"/>
            <a:ext cx="3077573" cy="33162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5/23/2025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149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525477" y="914400"/>
            <a:ext cx="8018449"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525477" y="2221992"/>
            <a:ext cx="8018449"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6277086" y="6356351"/>
            <a:ext cx="1912173" cy="365125"/>
          </a:xfrm>
          <a:prstGeom prst="rect">
            <a:avLst/>
          </a:prstGeom>
        </p:spPr>
        <p:txBody>
          <a:bodyPr vert="horz" lIns="91440" tIns="45720" rIns="91440" bIns="45720" rtlCol="0" anchor="ctr"/>
          <a:lstStyle>
            <a:lvl1pPr algn="r">
              <a:defRPr sz="788">
                <a:solidFill>
                  <a:schemeClr val="tx1"/>
                </a:solidFill>
                <a:latin typeface="+mj-lt"/>
              </a:defRPr>
            </a:lvl1pPr>
          </a:lstStyle>
          <a:p>
            <a:fld id="{E31BA835-12AC-4E8F-955A-EA3F4DE2791F}" type="datetime1">
              <a:rPr lang="en-US" smtClean="0"/>
              <a:t>5/23/2025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528067" y="6356351"/>
            <a:ext cx="3404795" cy="365125"/>
          </a:xfrm>
          <a:prstGeom prst="rect">
            <a:avLst/>
          </a:prstGeom>
        </p:spPr>
        <p:txBody>
          <a:bodyPr vert="horz" lIns="91440" tIns="45720" rIns="91440" bIns="45720" rtlCol="0" anchor="ctr"/>
          <a:lstStyle>
            <a:lvl1pPr algn="l">
              <a:defRPr sz="788">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8189259" y="6356351"/>
            <a:ext cx="504266" cy="365125"/>
          </a:xfrm>
          <a:prstGeom prst="rect">
            <a:avLst/>
          </a:prstGeom>
        </p:spPr>
        <p:txBody>
          <a:bodyPr vert="horz" lIns="91440" tIns="45720" rIns="91440" bIns="45720" rtlCol="0" anchor="ctr"/>
          <a:lstStyle>
            <a:lvl1pPr algn="r">
              <a:defRPr sz="135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600075" y="723900"/>
            <a:ext cx="794385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600075" y="6142781"/>
            <a:ext cx="7943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0897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685800" rtl="0" eaLnBrk="1" latinLnBrk="0" hangingPunct="1">
        <a:lnSpc>
          <a:spcPct val="100000"/>
        </a:lnSpc>
        <a:spcBef>
          <a:spcPct val="0"/>
        </a:spcBef>
        <a:buNone/>
        <a:defRPr sz="3000" kern="1200" cap="all" spc="23" baseline="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3.png"/><Relationship Id="rId21"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customXml" Target="../ink/ink6.xml"/><Relationship Id="rId17" Type="http://schemas.openxmlformats.org/officeDocument/2006/relationships/image" Target="../media/image19.png"/><Relationship Id="rId25" Type="http://schemas.openxmlformats.org/officeDocument/2006/relationships/image" Target="../media/image23.png"/><Relationship Id="rId33"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6.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130.png"/><Relationship Id="rId15" Type="http://schemas.openxmlformats.org/officeDocument/2006/relationships/image" Target="../media/image18.png"/><Relationship Id="rId23" Type="http://schemas.openxmlformats.org/officeDocument/2006/relationships/image" Target="../media/image22.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0.png"/><Relationship Id="rId31" Type="http://schemas.openxmlformats.org/officeDocument/2006/relationships/image" Target="../media/image26.png"/><Relationship Id="rId4" Type="http://schemas.openxmlformats.org/officeDocument/2006/relationships/customXml" Target="../ink/ink2.xml"/><Relationship Id="rId9" Type="http://schemas.openxmlformats.org/officeDocument/2006/relationships/image" Target="../media/image1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4.png"/><Relationship Id="rId30" Type="http://schemas.openxmlformats.org/officeDocument/2006/relationships/customXml" Target="../ink/ink15.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52DF2-6802-459B-AC2A-AF976DEB1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pic>
        <p:nvPicPr>
          <p:cNvPr id="4" name="Picture 3">
            <a:extLst>
              <a:ext uri="{FF2B5EF4-FFF2-40B4-BE49-F238E27FC236}">
                <a16:creationId xmlns:a16="http://schemas.microsoft.com/office/drawing/2014/main" id="{929D4A86-2C0B-1A7A-207E-9A038EA483B0}"/>
              </a:ext>
            </a:extLst>
          </p:cNvPr>
          <p:cNvPicPr>
            <a:picLocks noChangeAspect="1"/>
          </p:cNvPicPr>
          <p:nvPr/>
        </p:nvPicPr>
        <p:blipFill>
          <a:blip r:embed="rId2">
            <a:extLst>
              <a:ext uri="{28A0092B-C50C-407E-A947-70E740481C1C}">
                <a14:useLocalDpi xmlns:a14="http://schemas.microsoft.com/office/drawing/2010/main" val="0"/>
              </a:ext>
            </a:extLst>
          </a:blip>
          <a:srcRect l="11120" r="11120"/>
          <a:stretch/>
        </p:blipFill>
        <p:spPr>
          <a:xfrm>
            <a:off x="16" y="857258"/>
            <a:ext cx="5490530" cy="5143489"/>
          </a:xfrm>
          <a:prstGeom prst="rect">
            <a:avLst/>
          </a:prstGeom>
        </p:spPr>
      </p:pic>
      <p:sp>
        <p:nvSpPr>
          <p:cNvPr id="2" name="Title 1">
            <a:extLst>
              <a:ext uri="{FF2B5EF4-FFF2-40B4-BE49-F238E27FC236}">
                <a16:creationId xmlns:a16="http://schemas.microsoft.com/office/drawing/2014/main" id="{1DCD15BE-3364-6199-4BF9-7F8D900D2427}"/>
              </a:ext>
            </a:extLst>
          </p:cNvPr>
          <p:cNvSpPr>
            <a:spLocks noGrp="1"/>
          </p:cNvSpPr>
          <p:nvPr>
            <p:ph type="ctrTitle"/>
          </p:nvPr>
        </p:nvSpPr>
        <p:spPr>
          <a:xfrm>
            <a:off x="6001639" y="2646971"/>
            <a:ext cx="2798129" cy="2676863"/>
          </a:xfrm>
        </p:spPr>
        <p:txBody>
          <a:bodyPr anchor="b">
            <a:normAutofit/>
          </a:bodyPr>
          <a:lstStyle/>
          <a:p>
            <a:r>
              <a:rPr lang="fr-FR" sz="3000" dirty="0"/>
              <a:t>Conception d’une Dynamo</a:t>
            </a:r>
            <a:br>
              <a:rPr lang="fr-FR" sz="3000" dirty="0"/>
            </a:br>
            <a:r>
              <a:rPr lang="fr-FR" sz="3000" dirty="0"/>
              <a:t>de Vélo</a:t>
            </a:r>
          </a:p>
        </p:txBody>
      </p:sp>
      <p:sp>
        <p:nvSpPr>
          <p:cNvPr id="3" name="Subtitle 2">
            <a:extLst>
              <a:ext uri="{FF2B5EF4-FFF2-40B4-BE49-F238E27FC236}">
                <a16:creationId xmlns:a16="http://schemas.microsoft.com/office/drawing/2014/main" id="{03FBD945-B6C1-0BEA-BED4-9B0F6A96190D}"/>
              </a:ext>
            </a:extLst>
          </p:cNvPr>
          <p:cNvSpPr>
            <a:spLocks noGrp="1"/>
          </p:cNvSpPr>
          <p:nvPr>
            <p:ph type="subTitle" idx="1"/>
          </p:nvPr>
        </p:nvSpPr>
        <p:spPr>
          <a:xfrm>
            <a:off x="6086476" y="1763359"/>
            <a:ext cx="2352773" cy="1749542"/>
          </a:xfrm>
        </p:spPr>
        <p:txBody>
          <a:bodyPr anchor="t">
            <a:normAutofit/>
          </a:bodyPr>
          <a:lstStyle/>
          <a:p>
            <a:r>
              <a:rPr lang="fr-FR" sz="1350" dirty="0"/>
              <a:t>Transformation et</a:t>
            </a:r>
            <a:br>
              <a:rPr lang="fr-FR" sz="1350" dirty="0"/>
            </a:br>
            <a:r>
              <a:rPr lang="fr-FR" sz="1350" dirty="0"/>
              <a:t>Conversion d’Energie,</a:t>
            </a:r>
            <a:br>
              <a:rPr lang="fr-FR" sz="1350" dirty="0"/>
            </a:br>
            <a:r>
              <a:rPr lang="fr-FR" sz="1350" dirty="0"/>
              <a:t>Transition Écologique</a:t>
            </a:r>
          </a:p>
          <a:p>
            <a:r>
              <a:rPr lang="fr-FR" sz="1350" dirty="0"/>
              <a:t>analyse du dispositif et enjeux.</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6475" y="1400175"/>
            <a:ext cx="122872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49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9971-A580-68B1-86E1-86331633523E}"/>
              </a:ext>
            </a:extLst>
          </p:cNvPr>
          <p:cNvSpPr>
            <a:spLocks noGrp="1"/>
          </p:cNvSpPr>
          <p:nvPr>
            <p:ph type="title"/>
          </p:nvPr>
        </p:nvSpPr>
        <p:spPr/>
        <p:txBody>
          <a:bodyPr/>
          <a:lstStyle/>
          <a:p>
            <a:r>
              <a:rPr lang="fr-FR" dirty="0"/>
              <a:t>Observations </a:t>
            </a:r>
            <a:r>
              <a:rPr lang="fr-FR" dirty="0" err="1"/>
              <a:t>coherentes</a:t>
            </a:r>
            <a:r>
              <a:rPr lang="fr-FR" dirty="0"/>
              <a:t> avec</a:t>
            </a:r>
          </a:p>
        </p:txBody>
      </p:sp>
      <p:pic>
        <p:nvPicPr>
          <p:cNvPr id="5" name="Picture 4">
            <a:extLst>
              <a:ext uri="{FF2B5EF4-FFF2-40B4-BE49-F238E27FC236}">
                <a16:creationId xmlns:a16="http://schemas.microsoft.com/office/drawing/2014/main" id="{560B7D8D-BAA4-7A1C-A402-2EE88F55E430}"/>
              </a:ext>
            </a:extLst>
          </p:cNvPr>
          <p:cNvPicPr>
            <a:picLocks noChangeAspect="1"/>
          </p:cNvPicPr>
          <p:nvPr/>
        </p:nvPicPr>
        <p:blipFill>
          <a:blip r:embed="rId2"/>
          <a:stretch>
            <a:fillRect/>
          </a:stretch>
        </p:blipFill>
        <p:spPr>
          <a:xfrm>
            <a:off x="525477" y="1930255"/>
            <a:ext cx="3017983" cy="2331352"/>
          </a:xfrm>
          <a:prstGeom prst="rect">
            <a:avLst/>
          </a:prstGeom>
        </p:spPr>
      </p:pic>
      <p:pic>
        <p:nvPicPr>
          <p:cNvPr id="7" name="Picture 6">
            <a:extLst>
              <a:ext uri="{FF2B5EF4-FFF2-40B4-BE49-F238E27FC236}">
                <a16:creationId xmlns:a16="http://schemas.microsoft.com/office/drawing/2014/main" id="{665AF42B-A73D-9EE7-75B2-493EB58FD690}"/>
              </a:ext>
            </a:extLst>
          </p:cNvPr>
          <p:cNvPicPr>
            <a:picLocks noChangeAspect="1"/>
          </p:cNvPicPr>
          <p:nvPr/>
        </p:nvPicPr>
        <p:blipFill>
          <a:blip r:embed="rId3"/>
          <a:stretch>
            <a:fillRect/>
          </a:stretch>
        </p:blipFill>
        <p:spPr>
          <a:xfrm>
            <a:off x="696894" y="4298207"/>
            <a:ext cx="7750212" cy="1958510"/>
          </a:xfrm>
          <a:prstGeom prst="rect">
            <a:avLst/>
          </a:prstGeom>
        </p:spPr>
      </p:pic>
      <p:pic>
        <p:nvPicPr>
          <p:cNvPr id="9" name="Picture 8">
            <a:extLst>
              <a:ext uri="{FF2B5EF4-FFF2-40B4-BE49-F238E27FC236}">
                <a16:creationId xmlns:a16="http://schemas.microsoft.com/office/drawing/2014/main" id="{B0AB37BD-6FB2-CB5E-DA26-BC60870EB8E8}"/>
              </a:ext>
            </a:extLst>
          </p:cNvPr>
          <p:cNvPicPr>
            <a:picLocks noChangeAspect="1"/>
          </p:cNvPicPr>
          <p:nvPr/>
        </p:nvPicPr>
        <p:blipFill>
          <a:blip r:embed="rId4"/>
          <a:stretch>
            <a:fillRect/>
          </a:stretch>
        </p:blipFill>
        <p:spPr>
          <a:xfrm>
            <a:off x="4324874" y="1917375"/>
            <a:ext cx="2956770" cy="2269633"/>
          </a:xfrm>
          <a:prstGeom prst="rect">
            <a:avLst/>
          </a:prstGeom>
        </p:spPr>
      </p:pic>
    </p:spTree>
    <p:extLst>
      <p:ext uri="{BB962C8B-B14F-4D97-AF65-F5344CB8AC3E}">
        <p14:creationId xmlns:p14="http://schemas.microsoft.com/office/powerpoint/2010/main" val="418392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A3AA-AE4F-8F09-9C9F-F9AAC259AA57}"/>
              </a:ext>
            </a:extLst>
          </p:cNvPr>
          <p:cNvSpPr>
            <a:spLocks noGrp="1"/>
          </p:cNvSpPr>
          <p:nvPr>
            <p:ph type="title"/>
          </p:nvPr>
        </p:nvSpPr>
        <p:spPr/>
        <p:txBody>
          <a:bodyPr>
            <a:normAutofit/>
          </a:bodyPr>
          <a:lstStyle/>
          <a:p>
            <a:r>
              <a:rPr lang="fr-FR" noProof="0" dirty="0"/>
              <a:t>Problématiques de simulation et conversion</a:t>
            </a:r>
          </a:p>
        </p:txBody>
      </p:sp>
      <p:sp>
        <p:nvSpPr>
          <p:cNvPr id="3" name="Content Placeholder 2">
            <a:extLst>
              <a:ext uri="{FF2B5EF4-FFF2-40B4-BE49-F238E27FC236}">
                <a16:creationId xmlns:a16="http://schemas.microsoft.com/office/drawing/2014/main" id="{B787C24E-7BB2-0191-FEE8-8DEA36F07EEC}"/>
              </a:ext>
            </a:extLst>
          </p:cNvPr>
          <p:cNvSpPr>
            <a:spLocks noGrp="1"/>
          </p:cNvSpPr>
          <p:nvPr>
            <p:ph idx="1"/>
          </p:nvPr>
        </p:nvSpPr>
        <p:spPr/>
        <p:txBody>
          <a:bodyPr/>
          <a:lstStyle/>
          <a:p>
            <a:pPr marL="0" indent="0">
              <a:buNone/>
            </a:pPr>
            <a:r>
              <a:rPr lang="fr-FR" noProof="0" dirty="0"/>
              <a:t>Pour le développement d’un tel dispositif, la simulation est un outil clé: car chaque bobinage et prototype coûte. Au total réalisé 4 bobines, dont une qui a tapé un aimant et s’est abimée.</a:t>
            </a:r>
          </a:p>
        </p:txBody>
      </p:sp>
      <p:pic>
        <p:nvPicPr>
          <p:cNvPr id="5" name="Picture 4">
            <a:extLst>
              <a:ext uri="{FF2B5EF4-FFF2-40B4-BE49-F238E27FC236}">
                <a16:creationId xmlns:a16="http://schemas.microsoft.com/office/drawing/2014/main" id="{51CC93CD-5EA7-5183-8322-70E8ADFA2BE0}"/>
              </a:ext>
            </a:extLst>
          </p:cNvPr>
          <p:cNvPicPr>
            <a:picLocks noChangeAspect="1"/>
          </p:cNvPicPr>
          <p:nvPr/>
        </p:nvPicPr>
        <p:blipFill>
          <a:blip r:embed="rId3"/>
          <a:stretch>
            <a:fillRect/>
          </a:stretch>
        </p:blipFill>
        <p:spPr>
          <a:xfrm>
            <a:off x="669285" y="3366082"/>
            <a:ext cx="1922914" cy="1684715"/>
          </a:xfrm>
          <a:prstGeom prst="rect">
            <a:avLst/>
          </a:prstGeom>
        </p:spPr>
      </p:pic>
      <p:sp>
        <p:nvSpPr>
          <p:cNvPr id="6" name="TextBox 5">
            <a:extLst>
              <a:ext uri="{FF2B5EF4-FFF2-40B4-BE49-F238E27FC236}">
                <a16:creationId xmlns:a16="http://schemas.microsoft.com/office/drawing/2014/main" id="{2BCBA12C-F18D-2FBF-FB74-1A4D05F5771C}"/>
              </a:ext>
            </a:extLst>
          </p:cNvPr>
          <p:cNvSpPr txBox="1"/>
          <p:nvPr/>
        </p:nvSpPr>
        <p:spPr>
          <a:xfrm>
            <a:off x="525476" y="4975216"/>
            <a:ext cx="4545669" cy="507831"/>
          </a:xfrm>
          <a:prstGeom prst="rect">
            <a:avLst/>
          </a:prstGeom>
          <a:noFill/>
        </p:spPr>
        <p:txBody>
          <a:bodyPr wrap="square" rtlCol="0">
            <a:spAutoFit/>
          </a:bodyPr>
          <a:lstStyle/>
          <a:p>
            <a:r>
              <a:rPr lang="fr-FR" sz="1350" dirty="0"/>
              <a:t>Ici pour un fil de courant en vérifiant les résultats par théorème de superposition.</a:t>
            </a:r>
          </a:p>
        </p:txBody>
      </p:sp>
      <p:pic>
        <p:nvPicPr>
          <p:cNvPr id="8" name="Picture 7">
            <a:extLst>
              <a:ext uri="{FF2B5EF4-FFF2-40B4-BE49-F238E27FC236}">
                <a16:creationId xmlns:a16="http://schemas.microsoft.com/office/drawing/2014/main" id="{55E815FF-86CB-3FBE-1106-ECC4365E4532}"/>
              </a:ext>
            </a:extLst>
          </p:cNvPr>
          <p:cNvPicPr>
            <a:picLocks noChangeAspect="1"/>
          </p:cNvPicPr>
          <p:nvPr/>
        </p:nvPicPr>
        <p:blipFill>
          <a:blip r:embed="rId4"/>
          <a:stretch>
            <a:fillRect/>
          </a:stretch>
        </p:blipFill>
        <p:spPr>
          <a:xfrm>
            <a:off x="2736006" y="3196872"/>
            <a:ext cx="1671215" cy="1778343"/>
          </a:xfrm>
          <a:prstGeom prst="rect">
            <a:avLst/>
          </a:prstGeom>
        </p:spPr>
      </p:pic>
      <p:pic>
        <p:nvPicPr>
          <p:cNvPr id="7" name="Picture 6">
            <a:extLst>
              <a:ext uri="{FF2B5EF4-FFF2-40B4-BE49-F238E27FC236}">
                <a16:creationId xmlns:a16="http://schemas.microsoft.com/office/drawing/2014/main" id="{51783FCB-89A6-5B50-C964-A66D6699F71A}"/>
              </a:ext>
            </a:extLst>
          </p:cNvPr>
          <p:cNvPicPr>
            <a:picLocks noChangeAspect="1"/>
          </p:cNvPicPr>
          <p:nvPr/>
        </p:nvPicPr>
        <p:blipFill>
          <a:blip r:embed="rId5"/>
          <a:stretch>
            <a:fillRect/>
          </a:stretch>
        </p:blipFill>
        <p:spPr>
          <a:xfrm>
            <a:off x="5285065" y="3138149"/>
            <a:ext cx="1671216" cy="1778346"/>
          </a:xfrm>
          <a:prstGeom prst="rect">
            <a:avLst/>
          </a:prstGeom>
        </p:spPr>
      </p:pic>
      <p:sp>
        <p:nvSpPr>
          <p:cNvPr id="9" name="TextBox 8">
            <a:extLst>
              <a:ext uri="{FF2B5EF4-FFF2-40B4-BE49-F238E27FC236}">
                <a16:creationId xmlns:a16="http://schemas.microsoft.com/office/drawing/2014/main" id="{93532315-6F5E-ACF5-B1D9-448CB94CE92D}"/>
              </a:ext>
            </a:extLst>
          </p:cNvPr>
          <p:cNvSpPr txBox="1"/>
          <p:nvPr/>
        </p:nvSpPr>
        <p:spPr>
          <a:xfrm>
            <a:off x="5050173" y="5050797"/>
            <a:ext cx="2533475" cy="507831"/>
          </a:xfrm>
          <a:prstGeom prst="rect">
            <a:avLst/>
          </a:prstGeom>
          <a:noFill/>
        </p:spPr>
        <p:txBody>
          <a:bodyPr wrap="square" rtlCol="0">
            <a:spAutoFit/>
          </a:bodyPr>
          <a:lstStyle/>
          <a:p>
            <a:r>
              <a:rPr lang="fr-FR" sz="1350" dirty="0"/>
              <a:t>Superposition d’un fil de courant I et –I : champ nul.</a:t>
            </a:r>
          </a:p>
        </p:txBody>
      </p:sp>
    </p:spTree>
    <p:extLst>
      <p:ext uri="{BB962C8B-B14F-4D97-AF65-F5344CB8AC3E}">
        <p14:creationId xmlns:p14="http://schemas.microsoft.com/office/powerpoint/2010/main" val="565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2F24-6405-B47B-0D66-7BC65B28A142}"/>
              </a:ext>
            </a:extLst>
          </p:cNvPr>
          <p:cNvSpPr>
            <a:spLocks noGrp="1"/>
          </p:cNvSpPr>
          <p:nvPr>
            <p:ph type="title"/>
          </p:nvPr>
        </p:nvSpPr>
        <p:spPr/>
        <p:txBody>
          <a:bodyPr/>
          <a:lstStyle/>
          <a:p>
            <a:r>
              <a:rPr lang="fr-FR" noProof="0" dirty="0"/>
              <a:t>Modèle professionnel vs Conçu</a:t>
            </a:r>
          </a:p>
        </p:txBody>
      </p:sp>
      <p:pic>
        <p:nvPicPr>
          <p:cNvPr id="5" name="Picture 4" descr="A close up of a bicycle wheel&#10;&#10;AI-generated content may be incorrect.">
            <a:extLst>
              <a:ext uri="{FF2B5EF4-FFF2-40B4-BE49-F238E27FC236}">
                <a16:creationId xmlns:a16="http://schemas.microsoft.com/office/drawing/2014/main" id="{F5540D2A-822C-3512-CDA8-A4D002DC3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 y="2134420"/>
            <a:ext cx="2716553" cy="2716553"/>
          </a:xfrm>
          <a:prstGeom prst="rect">
            <a:avLst/>
          </a:prstGeom>
        </p:spPr>
      </p:pic>
      <p:cxnSp>
        <p:nvCxnSpPr>
          <p:cNvPr id="7" name="Straight Arrow Connector 6">
            <a:extLst>
              <a:ext uri="{FF2B5EF4-FFF2-40B4-BE49-F238E27FC236}">
                <a16:creationId xmlns:a16="http://schemas.microsoft.com/office/drawing/2014/main" id="{78B0CF64-4AD5-41E3-79FE-D57775625877}"/>
              </a:ext>
            </a:extLst>
          </p:cNvPr>
          <p:cNvCxnSpPr/>
          <p:nvPr/>
        </p:nvCxnSpPr>
        <p:spPr>
          <a:xfrm flipH="1">
            <a:off x="2190136" y="2737670"/>
            <a:ext cx="2042651"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5FCE71-04F9-5BE1-961F-E39A7472814D}"/>
              </a:ext>
            </a:extLst>
          </p:cNvPr>
          <p:cNvSpPr txBox="1"/>
          <p:nvPr/>
        </p:nvSpPr>
        <p:spPr>
          <a:xfrm>
            <a:off x="3399665" y="2208603"/>
            <a:ext cx="3066993" cy="507831"/>
          </a:xfrm>
          <a:prstGeom prst="rect">
            <a:avLst/>
          </a:prstGeom>
          <a:noFill/>
        </p:spPr>
        <p:txBody>
          <a:bodyPr wrap="none" rtlCol="0">
            <a:spAutoFit/>
          </a:bodyPr>
          <a:lstStyle/>
          <a:p>
            <a:r>
              <a:rPr lang="fr-FR" sz="1350" dirty="0"/>
              <a:t>4 aimants néodyme regroupés très près,</a:t>
            </a:r>
          </a:p>
          <a:p>
            <a:r>
              <a:rPr lang="fr-FR" sz="1350" dirty="0"/>
              <a:t>Incrustés solidement dans le support.</a:t>
            </a:r>
          </a:p>
        </p:txBody>
      </p:sp>
      <p:cxnSp>
        <p:nvCxnSpPr>
          <p:cNvPr id="10" name="Straight Arrow Connector 9">
            <a:extLst>
              <a:ext uri="{FF2B5EF4-FFF2-40B4-BE49-F238E27FC236}">
                <a16:creationId xmlns:a16="http://schemas.microsoft.com/office/drawing/2014/main" id="{4BF04150-CA0B-65C6-1688-CD2DB673E158}"/>
              </a:ext>
            </a:extLst>
          </p:cNvPr>
          <p:cNvCxnSpPr>
            <a:cxnSpLocks/>
          </p:cNvCxnSpPr>
          <p:nvPr/>
        </p:nvCxnSpPr>
        <p:spPr>
          <a:xfrm flipH="1">
            <a:off x="2603251" y="3629947"/>
            <a:ext cx="16295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D327D0-0A7F-77C7-722E-49A1ECD70E23}"/>
              </a:ext>
            </a:extLst>
          </p:cNvPr>
          <p:cNvSpPr txBox="1"/>
          <p:nvPr/>
        </p:nvSpPr>
        <p:spPr>
          <a:xfrm>
            <a:off x="3418019" y="3742977"/>
            <a:ext cx="3469766" cy="1338828"/>
          </a:xfrm>
          <a:prstGeom prst="rect">
            <a:avLst/>
          </a:prstGeom>
          <a:noFill/>
        </p:spPr>
        <p:txBody>
          <a:bodyPr wrap="square" rtlCol="0">
            <a:spAutoFit/>
          </a:bodyPr>
          <a:lstStyle/>
          <a:p>
            <a:r>
              <a:rPr lang="fr-FR" sz="1350" dirty="0"/>
              <a:t>Bobine, rectifieur et limiteur de courant, LED.</a:t>
            </a:r>
          </a:p>
          <a:p>
            <a:r>
              <a:rPr lang="fr-FR" sz="1350" dirty="0"/>
              <a:t>Solidement attachés, on peut se permettre un cœur en fer doux, qui prolonge le champ magnétique dans la bobine. Sans risque d’abimer le vélo ou le dispositif.</a:t>
            </a:r>
          </a:p>
        </p:txBody>
      </p:sp>
    </p:spTree>
    <p:extLst>
      <p:ext uri="{BB962C8B-B14F-4D97-AF65-F5344CB8AC3E}">
        <p14:creationId xmlns:p14="http://schemas.microsoft.com/office/powerpoint/2010/main" val="2119947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AA5D-2723-8278-E412-03E81E2754FA}"/>
              </a:ext>
            </a:extLst>
          </p:cNvPr>
          <p:cNvSpPr>
            <a:spLocks noGrp="1"/>
          </p:cNvSpPr>
          <p:nvPr>
            <p:ph type="title"/>
          </p:nvPr>
        </p:nvSpPr>
        <p:spPr>
          <a:xfrm>
            <a:off x="3415951" y="3177331"/>
            <a:ext cx="2312099" cy="503339"/>
          </a:xfrm>
        </p:spPr>
        <p:txBody>
          <a:bodyPr>
            <a:normAutofit fontScale="90000"/>
          </a:bodyPr>
          <a:lstStyle/>
          <a:p>
            <a:r>
              <a:rPr lang="fr-FR" noProof="0" dirty="0"/>
              <a:t>Conclusion.</a:t>
            </a:r>
          </a:p>
        </p:txBody>
      </p:sp>
    </p:spTree>
    <p:extLst>
      <p:ext uri="{BB962C8B-B14F-4D97-AF65-F5344CB8AC3E}">
        <p14:creationId xmlns:p14="http://schemas.microsoft.com/office/powerpoint/2010/main" val="422319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9776-1CAA-8AD4-3F45-347CB7DB4EFB}"/>
              </a:ext>
            </a:extLst>
          </p:cNvPr>
          <p:cNvSpPr>
            <a:spLocks noGrp="1"/>
          </p:cNvSpPr>
          <p:nvPr>
            <p:ph type="title"/>
          </p:nvPr>
        </p:nvSpPr>
        <p:spPr/>
        <p:txBody>
          <a:bodyPr/>
          <a:lstStyle/>
          <a:p>
            <a:r>
              <a:rPr lang="fr-FR" dirty="0"/>
              <a:t>Annexes</a:t>
            </a:r>
          </a:p>
        </p:txBody>
      </p:sp>
      <p:pic>
        <p:nvPicPr>
          <p:cNvPr id="5" name="Picture 4">
            <a:extLst>
              <a:ext uri="{FF2B5EF4-FFF2-40B4-BE49-F238E27FC236}">
                <a16:creationId xmlns:a16="http://schemas.microsoft.com/office/drawing/2014/main" id="{856435A6-3396-9F18-FC01-DB952E40E8AC}"/>
              </a:ext>
            </a:extLst>
          </p:cNvPr>
          <p:cNvPicPr>
            <a:picLocks noChangeAspect="1"/>
          </p:cNvPicPr>
          <p:nvPr/>
        </p:nvPicPr>
        <p:blipFill>
          <a:blip r:embed="rId2"/>
          <a:stretch>
            <a:fillRect/>
          </a:stretch>
        </p:blipFill>
        <p:spPr>
          <a:xfrm>
            <a:off x="525477" y="1568196"/>
            <a:ext cx="5547841" cy="2499577"/>
          </a:xfrm>
          <a:prstGeom prst="rect">
            <a:avLst/>
          </a:prstGeom>
        </p:spPr>
      </p:pic>
    </p:spTree>
    <p:extLst>
      <p:ext uri="{BB962C8B-B14F-4D97-AF65-F5344CB8AC3E}">
        <p14:creationId xmlns:p14="http://schemas.microsoft.com/office/powerpoint/2010/main" val="341145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A947-9A8E-D362-2F57-C3F0D6D52DB1}"/>
              </a:ext>
            </a:extLst>
          </p:cNvPr>
          <p:cNvSpPr>
            <a:spLocks noGrp="1"/>
          </p:cNvSpPr>
          <p:nvPr>
            <p:ph type="title"/>
          </p:nvPr>
        </p:nvSpPr>
        <p:spPr/>
        <p:txBody>
          <a:bodyPr/>
          <a:lstStyle/>
          <a:p>
            <a:r>
              <a:rPr lang="fr-FR" noProof="0" dirty="0"/>
              <a:t>Annexes</a:t>
            </a:r>
          </a:p>
        </p:txBody>
      </p:sp>
      <p:pic>
        <p:nvPicPr>
          <p:cNvPr id="4" name="Picture 3">
            <a:extLst>
              <a:ext uri="{FF2B5EF4-FFF2-40B4-BE49-F238E27FC236}">
                <a16:creationId xmlns:a16="http://schemas.microsoft.com/office/drawing/2014/main" id="{E764B2C5-07EC-E49E-0B8F-8A45E630D6CA}"/>
              </a:ext>
            </a:extLst>
          </p:cNvPr>
          <p:cNvPicPr>
            <a:picLocks noChangeAspect="1"/>
          </p:cNvPicPr>
          <p:nvPr/>
        </p:nvPicPr>
        <p:blipFill>
          <a:blip r:embed="rId2"/>
          <a:stretch>
            <a:fillRect/>
          </a:stretch>
        </p:blipFill>
        <p:spPr>
          <a:xfrm>
            <a:off x="525477" y="1568196"/>
            <a:ext cx="5151566" cy="2530059"/>
          </a:xfrm>
          <a:prstGeom prst="rect">
            <a:avLst/>
          </a:prstGeom>
        </p:spPr>
      </p:pic>
    </p:spTree>
    <p:extLst>
      <p:ext uri="{BB962C8B-B14F-4D97-AF65-F5344CB8AC3E}">
        <p14:creationId xmlns:p14="http://schemas.microsoft.com/office/powerpoint/2010/main" val="385807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089871-8FF8-C800-6FE3-32DAAB22C18B}"/>
              </a:ext>
            </a:extLst>
          </p:cNvPr>
          <p:cNvPicPr>
            <a:picLocks noChangeAspect="1"/>
          </p:cNvPicPr>
          <p:nvPr/>
        </p:nvPicPr>
        <p:blipFill>
          <a:blip r:embed="rId2"/>
          <a:stretch>
            <a:fillRect/>
          </a:stretch>
        </p:blipFill>
        <p:spPr>
          <a:xfrm>
            <a:off x="525477" y="914400"/>
            <a:ext cx="8048072" cy="4883280"/>
          </a:xfrm>
          <a:prstGeom prst="rect">
            <a:avLst/>
          </a:prstGeom>
        </p:spPr>
      </p:pic>
    </p:spTree>
    <p:extLst>
      <p:ext uri="{BB962C8B-B14F-4D97-AF65-F5344CB8AC3E}">
        <p14:creationId xmlns:p14="http://schemas.microsoft.com/office/powerpoint/2010/main" val="233974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ource: Wikipedia">
            <a:extLst>
              <a:ext uri="{FF2B5EF4-FFF2-40B4-BE49-F238E27FC236}">
                <a16:creationId xmlns:a16="http://schemas.microsoft.com/office/drawing/2014/main" id="{7EE4B197-23BE-CE65-F6A7-00EEC3F3F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476" y="914400"/>
            <a:ext cx="6688896" cy="4026716"/>
          </a:xfrm>
        </p:spPr>
      </p:pic>
    </p:spTree>
    <p:extLst>
      <p:ext uri="{BB962C8B-B14F-4D97-AF65-F5344CB8AC3E}">
        <p14:creationId xmlns:p14="http://schemas.microsoft.com/office/powerpoint/2010/main" val="42881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2DC9-0C5B-9AC3-D532-E79773CF8487}"/>
              </a:ext>
            </a:extLst>
          </p:cNvPr>
          <p:cNvSpPr>
            <a:spLocks noGrp="1"/>
          </p:cNvSpPr>
          <p:nvPr>
            <p:ph type="title"/>
          </p:nvPr>
        </p:nvSpPr>
        <p:spPr/>
        <p:txBody>
          <a:bodyPr/>
          <a:lstStyle/>
          <a:p>
            <a:r>
              <a:rPr lang="fr-FR" noProof="0" dirty="0"/>
              <a:t>Introduction:</a:t>
            </a:r>
          </a:p>
        </p:txBody>
      </p:sp>
      <p:pic>
        <p:nvPicPr>
          <p:cNvPr id="4" name="Content Placeholder 4">
            <a:extLst>
              <a:ext uri="{FF2B5EF4-FFF2-40B4-BE49-F238E27FC236}">
                <a16:creationId xmlns:a16="http://schemas.microsoft.com/office/drawing/2014/main" id="{20C39913-A9DB-AE45-E924-F33D6E889A6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0075" y="2033397"/>
            <a:ext cx="2687767" cy="2805113"/>
          </a:xfrm>
        </p:spPr>
      </p:pic>
      <p:sp>
        <p:nvSpPr>
          <p:cNvPr id="5" name="TextBox 4">
            <a:extLst>
              <a:ext uri="{FF2B5EF4-FFF2-40B4-BE49-F238E27FC236}">
                <a16:creationId xmlns:a16="http://schemas.microsoft.com/office/drawing/2014/main" id="{0CB2F675-C90B-7BDC-4FE4-E9D12ADD3C30}"/>
              </a:ext>
            </a:extLst>
          </p:cNvPr>
          <p:cNvSpPr txBox="1"/>
          <p:nvPr/>
        </p:nvSpPr>
        <p:spPr>
          <a:xfrm>
            <a:off x="729604" y="4826715"/>
            <a:ext cx="3739157" cy="438582"/>
          </a:xfrm>
          <a:prstGeom prst="rect">
            <a:avLst/>
          </a:prstGeom>
          <a:noFill/>
        </p:spPr>
        <p:txBody>
          <a:bodyPr wrap="square" rtlCol="0">
            <a:spAutoFit/>
          </a:bodyPr>
          <a:lstStyle/>
          <a:p>
            <a:r>
              <a:rPr lang="fr-FR" sz="1350" dirty="0"/>
              <a:t>Recensement – </a:t>
            </a:r>
            <a:r>
              <a:rPr lang="fr-FR" sz="1350" i="1" dirty="0"/>
              <a:t>Gare de Versailles Chantiers</a:t>
            </a:r>
          </a:p>
          <a:p>
            <a:r>
              <a:rPr lang="fr-FR" sz="900" dirty="0"/>
              <a:t>Février 2025 ~ 100 vélos présents</a:t>
            </a:r>
          </a:p>
        </p:txBody>
      </p:sp>
      <p:pic>
        <p:nvPicPr>
          <p:cNvPr id="6" name="Picture 5" descr="A circle with numbers and text&#10;&#10;AI-generated content may be incorrect.">
            <a:extLst>
              <a:ext uri="{FF2B5EF4-FFF2-40B4-BE49-F238E27FC236}">
                <a16:creationId xmlns:a16="http://schemas.microsoft.com/office/drawing/2014/main" id="{1ADBE533-CA94-7C09-51B1-59E75CD5C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312" y="2016427"/>
            <a:ext cx="2687766" cy="2799523"/>
          </a:xfrm>
          <a:prstGeom prst="rect">
            <a:avLst/>
          </a:prstGeom>
        </p:spPr>
      </p:pic>
      <p:sp>
        <p:nvSpPr>
          <p:cNvPr id="3" name="Oval 2">
            <a:extLst>
              <a:ext uri="{FF2B5EF4-FFF2-40B4-BE49-F238E27FC236}">
                <a16:creationId xmlns:a16="http://schemas.microsoft.com/office/drawing/2014/main" id="{3F812516-9F5C-D800-7006-EC74A4959466}"/>
              </a:ext>
            </a:extLst>
          </p:cNvPr>
          <p:cNvSpPr/>
          <p:nvPr/>
        </p:nvSpPr>
        <p:spPr>
          <a:xfrm>
            <a:off x="2485104" y="3283360"/>
            <a:ext cx="673208" cy="222263"/>
          </a:xfrm>
          <a:prstGeom prst="ellipse">
            <a:avLst/>
          </a:prstGeom>
          <a:noFill/>
          <a:ln w="38100" cap="flat" cmpd="sng" algn="ctr">
            <a:solidFill>
              <a:schemeClr val="accent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Tree>
    <p:extLst>
      <p:ext uri="{BB962C8B-B14F-4D97-AF65-F5344CB8AC3E}">
        <p14:creationId xmlns:p14="http://schemas.microsoft.com/office/powerpoint/2010/main" val="211683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6883-3D2E-06CF-66F6-30B0CDE76C3F}"/>
              </a:ext>
            </a:extLst>
          </p:cNvPr>
          <p:cNvSpPr>
            <a:spLocks noGrp="1"/>
          </p:cNvSpPr>
          <p:nvPr>
            <p:ph type="title"/>
          </p:nvPr>
        </p:nvSpPr>
        <p:spPr/>
        <p:txBody>
          <a:bodyPr/>
          <a:lstStyle/>
          <a:p>
            <a:r>
              <a:rPr lang="fr-FR" noProof="0" dirty="0" err="1"/>
              <a:t>problematique</a:t>
            </a:r>
            <a:endParaRPr lang="fr-FR" noProof="0" dirty="0"/>
          </a:p>
        </p:txBody>
      </p:sp>
      <p:sp>
        <p:nvSpPr>
          <p:cNvPr id="7" name="Content Placeholder 6">
            <a:extLst>
              <a:ext uri="{FF2B5EF4-FFF2-40B4-BE49-F238E27FC236}">
                <a16:creationId xmlns:a16="http://schemas.microsoft.com/office/drawing/2014/main" id="{953E8D59-80D1-2016-9CB6-4BE66B75201A}"/>
              </a:ext>
            </a:extLst>
          </p:cNvPr>
          <p:cNvSpPr>
            <a:spLocks noGrp="1"/>
          </p:cNvSpPr>
          <p:nvPr>
            <p:ph idx="1"/>
          </p:nvPr>
        </p:nvSpPr>
        <p:spPr/>
        <p:txBody>
          <a:bodyPr>
            <a:normAutofit/>
          </a:bodyPr>
          <a:lstStyle/>
          <a:p>
            <a:r>
              <a:rPr lang="fr-FR" sz="1875" dirty="0"/>
              <a:t>Dans quelle mesure la dynamo peut-elle se substituer aux piles et batteries comme source d’énergie électrique sur un vélo?</a:t>
            </a:r>
          </a:p>
        </p:txBody>
      </p:sp>
    </p:spTree>
    <p:extLst>
      <p:ext uri="{BB962C8B-B14F-4D97-AF65-F5344CB8AC3E}">
        <p14:creationId xmlns:p14="http://schemas.microsoft.com/office/powerpoint/2010/main" val="51385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5E34-EAD4-BF11-125A-681FC42C3804}"/>
              </a:ext>
            </a:extLst>
          </p:cNvPr>
          <p:cNvSpPr>
            <a:spLocks noGrp="1"/>
          </p:cNvSpPr>
          <p:nvPr>
            <p:ph type="title"/>
          </p:nvPr>
        </p:nvSpPr>
        <p:spPr/>
        <p:txBody>
          <a:bodyPr/>
          <a:lstStyle/>
          <a:p>
            <a:r>
              <a:rPr lang="fr-FR" noProof="0" dirty="0"/>
              <a:t>Fonctionnement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B7BFF2-A2CC-E69E-E604-8ABFDE6DD420}"/>
                  </a:ext>
                </a:extLst>
              </p:cNvPr>
              <p:cNvSpPr>
                <a:spLocks noGrp="1"/>
              </p:cNvSpPr>
              <p:nvPr>
                <p:ph idx="1"/>
              </p:nvPr>
            </p:nvSpPr>
            <p:spPr>
              <a:xfrm>
                <a:off x="525477" y="2523744"/>
                <a:ext cx="4710201" cy="2804922"/>
              </a:xfrm>
            </p:spPr>
            <p:txBody>
              <a:bodyPr>
                <a:normAutofit/>
              </a:bodyPr>
              <a:lstStyle/>
              <a:p>
                <a:pPr marL="0" indent="0">
                  <a:buNone/>
                </a:pPr>
                <a:r>
                  <a:rPr lang="fr-FR" noProof="0" dirty="0"/>
                  <a:t>Loi de Faraday pour l’induction:</a:t>
                </a:r>
              </a:p>
              <a:p>
                <a:pPr marL="0" indent="0">
                  <a:buNone/>
                </a:pPr>
                <a14:m>
                  <m:oMathPara xmlns:m="http://schemas.openxmlformats.org/officeDocument/2006/math">
                    <m:oMathParaPr>
                      <m:jc m:val="centerGroup"/>
                    </m:oMathParaPr>
                    <m:oMath xmlns:m="http://schemas.openxmlformats.org/officeDocument/2006/math">
                      <m:r>
                        <a:rPr lang="fr-FR" b="0" i="1" noProof="0" smtClean="0">
                          <a:latin typeface="Cambria Math" panose="02040503050406030204" pitchFamily="18" charset="0"/>
                        </a:rPr>
                        <m:t>𝑒</m:t>
                      </m:r>
                      <m:r>
                        <a:rPr lang="fr-FR" b="0" i="1" noProof="0" smtClean="0">
                          <a:latin typeface="Cambria Math" panose="02040503050406030204" pitchFamily="18" charset="0"/>
                        </a:rPr>
                        <m:t>=−</m:t>
                      </m:r>
                      <m:f>
                        <m:fPr>
                          <m:ctrlPr>
                            <a:rPr lang="fr-FR" b="0" i="1" noProof="0" smtClean="0">
                              <a:latin typeface="Cambria Math" panose="02040503050406030204" pitchFamily="18" charset="0"/>
                            </a:rPr>
                          </m:ctrlPr>
                        </m:fPr>
                        <m:num>
                          <m:r>
                            <a:rPr lang="fr-FR" b="0" i="1" noProof="0" smtClean="0">
                              <a:latin typeface="Cambria Math" panose="02040503050406030204" pitchFamily="18" charset="0"/>
                            </a:rPr>
                            <m:t>𝑑</m:t>
                          </m:r>
                          <m:sSub>
                            <m:sSubPr>
                              <m:ctrlPr>
                                <a:rPr lang="fr-FR" b="0" i="1" noProof="0" smtClean="0">
                                  <a:latin typeface="Cambria Math" panose="02040503050406030204" pitchFamily="18" charset="0"/>
                                </a:rPr>
                              </m:ctrlPr>
                            </m:sSubPr>
                            <m:e>
                              <m:r>
                                <a:rPr lang="fr-FR" b="0" i="1" noProof="0" smtClean="0">
                                  <a:latin typeface="Cambria Math" panose="02040503050406030204" pitchFamily="18" charset="0"/>
                                </a:rPr>
                                <m:t>𝜙</m:t>
                              </m:r>
                            </m:e>
                            <m:sub>
                              <m:r>
                                <a:rPr lang="fr-FR" b="0" i="1" noProof="0" smtClean="0">
                                  <a:latin typeface="Cambria Math" panose="02040503050406030204" pitchFamily="18" charset="0"/>
                                </a:rPr>
                                <m:t>(</m:t>
                              </m:r>
                              <m:r>
                                <a:rPr lang="fr-FR" b="0" i="1" noProof="0" smtClean="0">
                                  <a:latin typeface="Cambria Math" panose="02040503050406030204" pitchFamily="18" charset="0"/>
                                </a:rPr>
                                <m:t>𝑠</m:t>
                              </m:r>
                              <m:r>
                                <a:rPr lang="fr-FR" b="0" i="1" noProof="0" smtClean="0">
                                  <a:latin typeface="Cambria Math" panose="02040503050406030204" pitchFamily="18" charset="0"/>
                                </a:rPr>
                                <m:t>)</m:t>
                              </m:r>
                            </m:sub>
                          </m:sSub>
                        </m:num>
                        <m:den>
                          <m:r>
                            <a:rPr lang="fr-FR" b="0" i="1" noProof="0" smtClean="0">
                              <a:latin typeface="Cambria Math" panose="02040503050406030204" pitchFamily="18" charset="0"/>
                            </a:rPr>
                            <m:t>𝑑𝑡</m:t>
                          </m:r>
                        </m:den>
                      </m:f>
                    </m:oMath>
                  </m:oMathPara>
                </a14:m>
                <a:endParaRPr lang="fr-FR" noProof="0" dirty="0"/>
              </a:p>
              <a:p>
                <a:pPr marL="0" indent="0">
                  <a:buNone/>
                </a:pPr>
                <a:r>
                  <a:rPr lang="fr-FR" noProof="0" dirty="0"/>
                  <a:t> avec </a:t>
                </a:r>
                <a14:m>
                  <m:oMath xmlns:m="http://schemas.openxmlformats.org/officeDocument/2006/math">
                    <m:sSub>
                      <m:sSubPr>
                        <m:ctrlPr>
                          <a:rPr lang="fr-FR" b="0" i="1" noProof="0" smtClean="0">
                            <a:latin typeface="Cambria Math" panose="02040503050406030204" pitchFamily="18" charset="0"/>
                          </a:rPr>
                        </m:ctrlPr>
                      </m:sSubPr>
                      <m:e>
                        <m:r>
                          <a:rPr lang="fr-FR" b="0" i="1" noProof="0" smtClean="0">
                            <a:latin typeface="Cambria Math" panose="02040503050406030204" pitchFamily="18" charset="0"/>
                          </a:rPr>
                          <m:t>𝜙</m:t>
                        </m:r>
                      </m:e>
                      <m:sub>
                        <m:r>
                          <a:rPr lang="fr-FR" b="0" i="1" noProof="0" smtClean="0">
                            <a:latin typeface="Cambria Math" panose="02040503050406030204" pitchFamily="18" charset="0"/>
                          </a:rPr>
                          <m:t>(</m:t>
                        </m:r>
                        <m:r>
                          <a:rPr lang="fr-FR" b="0" i="1" noProof="0" smtClean="0">
                            <a:latin typeface="Cambria Math" panose="02040503050406030204" pitchFamily="18" charset="0"/>
                          </a:rPr>
                          <m:t>𝑆</m:t>
                        </m:r>
                        <m:r>
                          <a:rPr lang="fr-FR" b="0" i="1" noProof="0" smtClean="0">
                            <a:latin typeface="Cambria Math" panose="02040503050406030204" pitchFamily="18" charset="0"/>
                          </a:rPr>
                          <m:t>)</m:t>
                        </m:r>
                      </m:sub>
                    </m:sSub>
                    <m:r>
                      <a:rPr lang="fr-FR" b="0" i="1" noProof="0" smtClean="0">
                        <a:latin typeface="Cambria Math" panose="02040503050406030204" pitchFamily="18" charset="0"/>
                      </a:rPr>
                      <m:t>=</m:t>
                    </m:r>
                    <m:r>
                      <a:rPr lang="fr-FR" b="0" i="1" noProof="0" smtClean="0">
                        <a:latin typeface="Cambria Math" panose="02040503050406030204" pitchFamily="18" charset="0"/>
                      </a:rPr>
                      <m:t>𝑛</m:t>
                    </m:r>
                    <m:nary>
                      <m:naryPr>
                        <m:chr m:val="∬"/>
                        <m:ctrlPr>
                          <a:rPr lang="fr-FR" b="0" i="1" noProof="0" smtClean="0">
                            <a:latin typeface="Cambria Math" panose="02040503050406030204" pitchFamily="18" charset="0"/>
                          </a:rPr>
                        </m:ctrlPr>
                      </m:naryPr>
                      <m:sub>
                        <m:r>
                          <m:rPr>
                            <m:brk m:alnAt="23"/>
                          </m:rPr>
                          <a:rPr lang="fr-FR" b="0" i="1" noProof="0" smtClean="0">
                            <a:latin typeface="Cambria Math" panose="02040503050406030204" pitchFamily="18" charset="0"/>
                          </a:rPr>
                          <m:t>(</m:t>
                        </m:r>
                        <m:r>
                          <a:rPr lang="fr-FR" b="0" i="1" noProof="0" smtClean="0">
                            <a:latin typeface="Cambria Math" panose="02040503050406030204" pitchFamily="18" charset="0"/>
                          </a:rPr>
                          <m:t>𝑠</m:t>
                        </m:r>
                        <m:r>
                          <a:rPr lang="fr-FR" b="0" i="1" noProof="0" smtClean="0">
                            <a:latin typeface="Cambria Math" panose="02040503050406030204" pitchFamily="18" charset="0"/>
                          </a:rPr>
                          <m:t>)</m:t>
                        </m:r>
                      </m:sub>
                      <m:sup/>
                      <m:e>
                        <m:acc>
                          <m:accPr>
                            <m:chr m:val="⃗"/>
                            <m:ctrlPr>
                              <a:rPr lang="fr-FR" b="0" i="1" noProof="0" smtClean="0">
                                <a:latin typeface="Cambria Math" panose="02040503050406030204" pitchFamily="18" charset="0"/>
                              </a:rPr>
                            </m:ctrlPr>
                          </m:accPr>
                          <m:e>
                            <m:r>
                              <a:rPr lang="fr-FR" b="0" i="1" noProof="0" smtClean="0">
                                <a:latin typeface="Cambria Math" panose="02040503050406030204" pitchFamily="18" charset="0"/>
                              </a:rPr>
                              <m:t>𝐵</m:t>
                            </m:r>
                            <m:r>
                              <a:rPr lang="fr-FR" b="0" i="1" noProof="0" smtClean="0">
                                <a:latin typeface="Cambria Math" panose="02040503050406030204" pitchFamily="18" charset="0"/>
                              </a:rPr>
                              <m:t>(</m:t>
                            </m:r>
                            <m:r>
                              <a:rPr lang="fr-FR" b="0" i="1" noProof="0" smtClean="0">
                                <a:latin typeface="Cambria Math" panose="02040503050406030204" pitchFamily="18" charset="0"/>
                              </a:rPr>
                              <m:t>𝑀</m:t>
                            </m:r>
                            <m:r>
                              <a:rPr lang="fr-FR" b="0" i="1" noProof="0" smtClean="0">
                                <a:latin typeface="Cambria Math" panose="02040503050406030204" pitchFamily="18" charset="0"/>
                              </a:rPr>
                              <m:t>)</m:t>
                            </m:r>
                          </m:e>
                        </m:acc>
                        <m:r>
                          <a:rPr lang="fr-FR" b="0" i="1" noProof="0" smtClean="0">
                            <a:latin typeface="Cambria Math" panose="02040503050406030204" pitchFamily="18" charset="0"/>
                          </a:rPr>
                          <m:t>.</m:t>
                        </m:r>
                        <m:acc>
                          <m:accPr>
                            <m:chr m:val="⃗"/>
                            <m:ctrlPr>
                              <a:rPr lang="fr-FR" b="0" i="1" noProof="0" smtClean="0">
                                <a:latin typeface="Cambria Math" panose="02040503050406030204" pitchFamily="18" charset="0"/>
                              </a:rPr>
                            </m:ctrlPr>
                          </m:accPr>
                          <m:e>
                            <m:r>
                              <a:rPr lang="fr-FR" i="1" noProof="0" smtClean="0">
                                <a:latin typeface="Cambria Math" panose="02040503050406030204" pitchFamily="18" charset="0"/>
                              </a:rPr>
                              <m:t>𝑑𝑆</m:t>
                            </m:r>
                          </m:e>
                        </m:acc>
                      </m:e>
                    </m:nary>
                  </m:oMath>
                </a14:m>
                <a:r>
                  <a:rPr lang="fr-FR" noProof="0" dirty="0"/>
                  <a:t> et n le nombre de spires </a:t>
                </a:r>
                <a:br>
                  <a:rPr lang="fr-FR" noProof="0" dirty="0"/>
                </a:br>
                <a:r>
                  <a:rPr lang="fr-FR" noProof="0" dirty="0"/>
                  <a:t>(supposées parallèles et soumises au même champ)</a:t>
                </a:r>
              </a:p>
              <a:p>
                <a:pPr marL="0" indent="0">
                  <a:buNone/>
                </a:pPr>
                <a:r>
                  <a:rPr lang="fr-FR" noProof="0" dirty="0"/>
                  <a:t>Ainsi pour maximiser le flux magnétique et donc sa variation lors du passage de l’aimant on les place de façon coaxiale (figure 1). Aussi on fait varier son sens en alternant la polarité N/S des aimants.</a:t>
                </a:r>
              </a:p>
              <a:p>
                <a:pPr marL="0" indent="0">
                  <a:buNone/>
                </a:pPr>
                <a:endParaRPr lang="fr-FR" noProof="0" dirty="0"/>
              </a:p>
            </p:txBody>
          </p:sp>
        </mc:Choice>
        <mc:Fallback xmlns="">
          <p:sp>
            <p:nvSpPr>
              <p:cNvPr id="3" name="Content Placeholder 2">
                <a:extLst>
                  <a:ext uri="{FF2B5EF4-FFF2-40B4-BE49-F238E27FC236}">
                    <a16:creationId xmlns:a16="http://schemas.microsoft.com/office/drawing/2014/main" id="{D6B7BFF2-A2CC-E69E-E604-8ABFDE6DD420}"/>
                  </a:ext>
                </a:extLst>
              </p:cNvPr>
              <p:cNvSpPr>
                <a:spLocks noGrp="1" noRot="1" noChangeAspect="1" noMove="1" noResize="1" noEditPoints="1" noAdjustHandles="1" noChangeArrowheads="1" noChangeShapeType="1" noTextEdit="1"/>
              </p:cNvSpPr>
              <p:nvPr>
                <p:ph idx="1"/>
              </p:nvPr>
            </p:nvSpPr>
            <p:spPr>
              <a:xfrm>
                <a:off x="525477" y="2523744"/>
                <a:ext cx="4710201" cy="2804922"/>
              </a:xfrm>
              <a:blipFill>
                <a:blip r:embed="rId3"/>
                <a:stretch>
                  <a:fillRect l="-517" t="-217"/>
                </a:stretch>
              </a:blipFill>
            </p:spPr>
            <p:txBody>
              <a:bodyPr/>
              <a:lstStyle/>
              <a:p>
                <a:r>
                  <a:rPr lang="fr-FR">
                    <a:noFill/>
                  </a:rPr>
                  <a:t> </a:t>
                </a:r>
              </a:p>
            </p:txBody>
          </p:sp>
        </mc:Fallback>
      </mc:AlternateContent>
      <p:pic>
        <p:nvPicPr>
          <p:cNvPr id="5" name="Picture 4">
            <a:extLst>
              <a:ext uri="{FF2B5EF4-FFF2-40B4-BE49-F238E27FC236}">
                <a16:creationId xmlns:a16="http://schemas.microsoft.com/office/drawing/2014/main" id="{0C0D2C47-F499-D031-5DB9-C1F373F98E7C}"/>
              </a:ext>
            </a:extLst>
          </p:cNvPr>
          <p:cNvPicPr>
            <a:picLocks noChangeAspect="1"/>
          </p:cNvPicPr>
          <p:nvPr/>
        </p:nvPicPr>
        <p:blipFill>
          <a:blip r:embed="rId4"/>
          <a:stretch>
            <a:fillRect/>
          </a:stretch>
        </p:blipFill>
        <p:spPr>
          <a:xfrm>
            <a:off x="5612453" y="2221992"/>
            <a:ext cx="1987973" cy="2780332"/>
          </a:xfrm>
          <a:prstGeom prst="rect">
            <a:avLst/>
          </a:prstGeom>
        </p:spPr>
      </p:pic>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76B6992E-F8DF-61F2-34F2-83FE45C7A458}"/>
                  </a:ext>
                </a:extLst>
              </p14:cNvPr>
              <p14:cNvContentPartPr/>
              <p14:nvPr/>
            </p14:nvContentPartPr>
            <p14:xfrm>
              <a:off x="6266378" y="2305212"/>
              <a:ext cx="275040" cy="78840"/>
            </p14:xfrm>
          </p:contentPart>
        </mc:Choice>
        <mc:Fallback>
          <p:pic>
            <p:nvPicPr>
              <p:cNvPr id="13" name="Ink 12">
                <a:extLst>
                  <a:ext uri="{FF2B5EF4-FFF2-40B4-BE49-F238E27FC236}">
                    <a16:creationId xmlns:a16="http://schemas.microsoft.com/office/drawing/2014/main" id="{76B6992E-F8DF-61F2-34F2-83FE45C7A458}"/>
                  </a:ext>
                </a:extLst>
              </p:cNvPr>
              <p:cNvPicPr/>
              <p:nvPr/>
            </p:nvPicPr>
            <p:blipFill>
              <a:blip r:embed="rId6"/>
              <a:stretch>
                <a:fillRect/>
              </a:stretch>
            </p:blipFill>
            <p:spPr>
              <a:xfrm>
                <a:off x="6260258" y="2299092"/>
                <a:ext cx="287280" cy="91080"/>
              </a:xfrm>
              <a:prstGeom prst="rect">
                <a:avLst/>
              </a:prstGeom>
            </p:spPr>
          </p:pic>
        </mc:Fallback>
      </mc:AlternateContent>
      <p:sp>
        <p:nvSpPr>
          <p:cNvPr id="14" name="TextBox 13">
            <a:extLst>
              <a:ext uri="{FF2B5EF4-FFF2-40B4-BE49-F238E27FC236}">
                <a16:creationId xmlns:a16="http://schemas.microsoft.com/office/drawing/2014/main" id="{AD9690DA-5FF6-9110-76D9-3F91444617E2}"/>
              </a:ext>
            </a:extLst>
          </p:cNvPr>
          <p:cNvSpPr txBox="1"/>
          <p:nvPr/>
        </p:nvSpPr>
        <p:spPr>
          <a:xfrm>
            <a:off x="6090408" y="4762378"/>
            <a:ext cx="3020036" cy="646331"/>
          </a:xfrm>
          <a:prstGeom prst="rect">
            <a:avLst/>
          </a:prstGeom>
          <a:noFill/>
        </p:spPr>
        <p:txBody>
          <a:bodyPr wrap="square" rtlCol="0">
            <a:spAutoFit/>
          </a:bodyPr>
          <a:lstStyle/>
          <a:p>
            <a:r>
              <a:rPr lang="fr-FR" dirty="0"/>
              <a:t>Rotor</a:t>
            </a:r>
          </a:p>
          <a:p>
            <a:r>
              <a:rPr lang="fr-FR" dirty="0"/>
              <a:t>(aimants disposés en cercle)</a:t>
            </a:r>
          </a:p>
        </p:txBody>
      </p:sp>
      <p:sp>
        <p:nvSpPr>
          <p:cNvPr id="15" name="TextBox 14">
            <a:extLst>
              <a:ext uri="{FF2B5EF4-FFF2-40B4-BE49-F238E27FC236}">
                <a16:creationId xmlns:a16="http://schemas.microsoft.com/office/drawing/2014/main" id="{545EC593-211C-5067-CB58-9E9471E36BA0}"/>
              </a:ext>
            </a:extLst>
          </p:cNvPr>
          <p:cNvSpPr txBox="1"/>
          <p:nvPr/>
        </p:nvSpPr>
        <p:spPr>
          <a:xfrm>
            <a:off x="6727970" y="3322040"/>
            <a:ext cx="998289" cy="369332"/>
          </a:xfrm>
          <a:prstGeom prst="rect">
            <a:avLst/>
          </a:prstGeom>
          <a:noFill/>
        </p:spPr>
        <p:txBody>
          <a:bodyPr wrap="square" rtlCol="0">
            <a:spAutoFit/>
          </a:bodyPr>
          <a:lstStyle/>
          <a:p>
            <a:r>
              <a:rPr lang="fr-FR" dirty="0"/>
              <a:t>stator</a:t>
            </a:r>
          </a:p>
        </p:txBody>
      </p:sp>
    </p:spTree>
    <p:extLst>
      <p:ext uri="{BB962C8B-B14F-4D97-AF65-F5344CB8AC3E}">
        <p14:creationId xmlns:p14="http://schemas.microsoft.com/office/powerpoint/2010/main" val="194595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4083A-26E2-2B79-AE58-AC198ACFA3E6}"/>
              </a:ext>
            </a:extLst>
          </p:cNvPr>
          <p:cNvSpPr>
            <a:spLocks noGrp="1"/>
          </p:cNvSpPr>
          <p:nvPr>
            <p:ph type="title"/>
          </p:nvPr>
        </p:nvSpPr>
        <p:spPr>
          <a:xfrm>
            <a:off x="525477" y="914400"/>
            <a:ext cx="8018449" cy="614742"/>
          </a:xfrm>
        </p:spPr>
        <p:txBody>
          <a:bodyPr/>
          <a:lstStyle/>
          <a:p>
            <a:r>
              <a:rPr lang="fr-FR" dirty="0"/>
              <a:t>Fabrication et montage</a:t>
            </a:r>
          </a:p>
        </p:txBody>
      </p:sp>
      <p:pic>
        <p:nvPicPr>
          <p:cNvPr id="6" name="Content Placeholder 5" descr="A hand holding a black object&#10;&#10;AI-generated content may be incorrect.">
            <a:extLst>
              <a:ext uri="{FF2B5EF4-FFF2-40B4-BE49-F238E27FC236}">
                <a16:creationId xmlns:a16="http://schemas.microsoft.com/office/drawing/2014/main" id="{AE722A9B-5520-1EA9-FB4B-28FA895F85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833956" y="2287013"/>
            <a:ext cx="3476088" cy="2607594"/>
          </a:xfrm>
        </p:spPr>
      </p:pic>
      <p:pic>
        <p:nvPicPr>
          <p:cNvPr id="5" name="Content Placeholder 4" descr="A hand holding a bicycle wheel&#10;&#10;AI-generated content may be incorrect.">
            <a:extLst>
              <a:ext uri="{FF2B5EF4-FFF2-40B4-BE49-F238E27FC236}">
                <a16:creationId xmlns:a16="http://schemas.microsoft.com/office/drawing/2014/main" id="{0D38DB5C-2B56-AE4D-9A03-124825B31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9022" y="2287279"/>
            <a:ext cx="3476090" cy="2607067"/>
          </a:xfrm>
          <a:prstGeom prst="rect">
            <a:avLst/>
          </a:prstGeom>
        </p:spPr>
      </p:pic>
      <p:pic>
        <p:nvPicPr>
          <p:cNvPr id="8" name="Picture 7" descr="A close up of a bicycle wheel&#10;&#10;AI-generated content may be incorrect.">
            <a:extLst>
              <a:ext uri="{FF2B5EF4-FFF2-40B4-BE49-F238E27FC236}">
                <a16:creationId xmlns:a16="http://schemas.microsoft.com/office/drawing/2014/main" id="{90BAC3CC-D8EE-3EC3-0EC2-90147A7A4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78890" y="2287277"/>
            <a:ext cx="3476087" cy="2607066"/>
          </a:xfrm>
          <a:prstGeom prst="rect">
            <a:avLst/>
          </a:prstGeom>
        </p:spPr>
      </p:pic>
    </p:spTree>
    <p:extLst>
      <p:ext uri="{BB962C8B-B14F-4D97-AF65-F5344CB8AC3E}">
        <p14:creationId xmlns:p14="http://schemas.microsoft.com/office/powerpoint/2010/main" val="197368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D24B-52FE-8298-3EC1-36D82344EFFD}"/>
              </a:ext>
            </a:extLst>
          </p:cNvPr>
          <p:cNvSpPr>
            <a:spLocks noGrp="1"/>
          </p:cNvSpPr>
          <p:nvPr>
            <p:ph type="title"/>
          </p:nvPr>
        </p:nvSpPr>
        <p:spPr/>
        <p:txBody>
          <a:bodyPr/>
          <a:lstStyle/>
          <a:p>
            <a:r>
              <a:rPr lang="fr-FR" noProof="0" dirty="0"/>
              <a:t>Champ de l’aimant</a:t>
            </a:r>
          </a:p>
        </p:txBody>
      </p:sp>
      <p:sp>
        <p:nvSpPr>
          <p:cNvPr id="4" name="TextBox 3">
            <a:extLst>
              <a:ext uri="{FF2B5EF4-FFF2-40B4-BE49-F238E27FC236}">
                <a16:creationId xmlns:a16="http://schemas.microsoft.com/office/drawing/2014/main" id="{4CA6E159-6D7C-D918-4C8E-A54D4A3B90E4}"/>
              </a:ext>
            </a:extLst>
          </p:cNvPr>
          <p:cNvSpPr txBox="1"/>
          <p:nvPr/>
        </p:nvSpPr>
        <p:spPr>
          <a:xfrm>
            <a:off x="525476" y="2113256"/>
            <a:ext cx="4572000" cy="923330"/>
          </a:xfrm>
          <a:prstGeom prst="rect">
            <a:avLst/>
          </a:prstGeom>
          <a:noFill/>
        </p:spPr>
        <p:txBody>
          <a:bodyPr wrap="square">
            <a:spAutoFit/>
          </a:bodyPr>
          <a:lstStyle/>
          <a:p>
            <a:r>
              <a:rPr lang="fr-FR" sz="1350" dirty="0"/>
              <a:t>Utilisation d’aimants en Néodyme</a:t>
            </a:r>
          </a:p>
          <a:p>
            <a:r>
              <a:rPr lang="fr-FR" sz="1350" dirty="0"/>
              <a:t># décroissance du champ</a:t>
            </a:r>
          </a:p>
          <a:p>
            <a:r>
              <a:rPr lang="fr-FR" sz="1350" dirty="0"/>
              <a:t># évasement</a:t>
            </a:r>
          </a:p>
          <a:p>
            <a:r>
              <a:rPr lang="fr-FR" sz="1350" dirty="0"/>
              <a:t># diminution latérale</a:t>
            </a:r>
          </a:p>
        </p:txBody>
      </p:sp>
      <p:pic>
        <p:nvPicPr>
          <p:cNvPr id="8" name="Picture 7">
            <a:extLst>
              <a:ext uri="{FF2B5EF4-FFF2-40B4-BE49-F238E27FC236}">
                <a16:creationId xmlns:a16="http://schemas.microsoft.com/office/drawing/2014/main" id="{639270A3-1189-F336-532F-EAF3E09250DB}"/>
              </a:ext>
            </a:extLst>
          </p:cNvPr>
          <p:cNvPicPr>
            <a:picLocks noChangeAspect="1"/>
          </p:cNvPicPr>
          <p:nvPr/>
        </p:nvPicPr>
        <p:blipFill>
          <a:blip r:embed="rId3"/>
          <a:stretch>
            <a:fillRect/>
          </a:stretch>
        </p:blipFill>
        <p:spPr>
          <a:xfrm>
            <a:off x="525476" y="3515286"/>
            <a:ext cx="3908808" cy="1799664"/>
          </a:xfrm>
          <a:prstGeom prst="rect">
            <a:avLst/>
          </a:prstGeom>
        </p:spPr>
      </p:pic>
      <p:pic>
        <p:nvPicPr>
          <p:cNvPr id="10" name="Picture 9">
            <a:extLst>
              <a:ext uri="{FF2B5EF4-FFF2-40B4-BE49-F238E27FC236}">
                <a16:creationId xmlns:a16="http://schemas.microsoft.com/office/drawing/2014/main" id="{FB2A7C17-AC0A-BB9D-9945-35E67416CC8F}"/>
              </a:ext>
            </a:extLst>
          </p:cNvPr>
          <p:cNvPicPr>
            <a:picLocks noChangeAspect="1"/>
          </p:cNvPicPr>
          <p:nvPr/>
        </p:nvPicPr>
        <p:blipFill>
          <a:blip r:embed="rId4"/>
          <a:srcRect l="23901"/>
          <a:stretch/>
        </p:blipFill>
        <p:spPr>
          <a:xfrm>
            <a:off x="4721694" y="3118129"/>
            <a:ext cx="3630998" cy="2196821"/>
          </a:xfrm>
          <a:prstGeom prst="rect">
            <a:avLst/>
          </a:prstGeom>
        </p:spPr>
      </p:pic>
      <p:sp>
        <p:nvSpPr>
          <p:cNvPr id="11" name="TextBox 10">
            <a:extLst>
              <a:ext uri="{FF2B5EF4-FFF2-40B4-BE49-F238E27FC236}">
                <a16:creationId xmlns:a16="http://schemas.microsoft.com/office/drawing/2014/main" id="{C9994AC7-8173-D889-F170-D41091060192}"/>
              </a:ext>
            </a:extLst>
          </p:cNvPr>
          <p:cNvSpPr txBox="1"/>
          <p:nvPr/>
        </p:nvSpPr>
        <p:spPr>
          <a:xfrm>
            <a:off x="5045978" y="2523745"/>
            <a:ext cx="2541864" cy="507831"/>
          </a:xfrm>
          <a:prstGeom prst="rect">
            <a:avLst/>
          </a:prstGeom>
          <a:noFill/>
        </p:spPr>
        <p:txBody>
          <a:bodyPr wrap="square" rtlCol="0">
            <a:spAutoFit/>
          </a:bodyPr>
          <a:lstStyle/>
          <a:p>
            <a:r>
              <a:rPr lang="fr-FR" sz="1350" dirty="0"/>
              <a:t>Réalisé sur le logiciel </a:t>
            </a:r>
            <a:r>
              <a:rPr lang="fr-FR" sz="1350" dirty="0" err="1"/>
              <a:t>femm</a:t>
            </a:r>
            <a:r>
              <a:rPr lang="fr-FR" sz="1350" dirty="0"/>
              <a:t> (</a:t>
            </a:r>
            <a:r>
              <a:rPr lang="fr-FR" sz="1350" dirty="0" err="1"/>
              <a:t>resolution</a:t>
            </a:r>
            <a:r>
              <a:rPr lang="fr-FR" sz="1350" dirty="0"/>
              <a:t> par éléments finis).</a:t>
            </a:r>
          </a:p>
        </p:txBody>
      </p:sp>
    </p:spTree>
    <p:extLst>
      <p:ext uri="{BB962C8B-B14F-4D97-AF65-F5344CB8AC3E}">
        <p14:creationId xmlns:p14="http://schemas.microsoft.com/office/powerpoint/2010/main" val="66410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A7A35-FA31-78BC-22E5-1733431A96C1}"/>
              </a:ext>
            </a:extLst>
          </p:cNvPr>
          <p:cNvSpPr>
            <a:spLocks noGrp="1"/>
          </p:cNvSpPr>
          <p:nvPr>
            <p:ph idx="1"/>
          </p:nvPr>
        </p:nvSpPr>
        <p:spPr/>
        <p:txBody>
          <a:bodyPr/>
          <a:lstStyle/>
          <a:p>
            <a:endParaRPr lang="fr-FR" noProof="0" dirty="0"/>
          </a:p>
        </p:txBody>
      </p:sp>
      <p:pic>
        <p:nvPicPr>
          <p:cNvPr id="5" name="Picture 4">
            <a:extLst>
              <a:ext uri="{FF2B5EF4-FFF2-40B4-BE49-F238E27FC236}">
                <a16:creationId xmlns:a16="http://schemas.microsoft.com/office/drawing/2014/main" id="{7D5F4225-8F64-9855-38FA-76A313525F79}"/>
              </a:ext>
            </a:extLst>
          </p:cNvPr>
          <p:cNvPicPr>
            <a:picLocks noChangeAspect="1"/>
          </p:cNvPicPr>
          <p:nvPr/>
        </p:nvPicPr>
        <p:blipFill>
          <a:blip r:embed="rId2"/>
          <a:stretch>
            <a:fillRect/>
          </a:stretch>
        </p:blipFill>
        <p:spPr>
          <a:xfrm>
            <a:off x="600075" y="1448967"/>
            <a:ext cx="3429297" cy="3040643"/>
          </a:xfrm>
          <a:prstGeom prst="rect">
            <a:avLst/>
          </a:prstGeom>
        </p:spPr>
      </p:pic>
      <p:pic>
        <p:nvPicPr>
          <p:cNvPr id="7" name="Picture 6">
            <a:extLst>
              <a:ext uri="{FF2B5EF4-FFF2-40B4-BE49-F238E27FC236}">
                <a16:creationId xmlns:a16="http://schemas.microsoft.com/office/drawing/2014/main" id="{BDEC1678-F182-B6A3-3450-C0FD1C44A0CA}"/>
              </a:ext>
            </a:extLst>
          </p:cNvPr>
          <p:cNvPicPr>
            <a:picLocks noChangeAspect="1"/>
          </p:cNvPicPr>
          <p:nvPr/>
        </p:nvPicPr>
        <p:blipFill>
          <a:blip r:embed="rId3"/>
          <a:stretch>
            <a:fillRect/>
          </a:stretch>
        </p:blipFill>
        <p:spPr>
          <a:xfrm>
            <a:off x="3668148" y="1529334"/>
            <a:ext cx="4885106" cy="296027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2CBFDF3-F950-FAF9-A80F-E993E8DD5B0F}"/>
                  </a:ext>
                </a:extLst>
              </p14:cNvPr>
              <p14:cNvContentPartPr/>
              <p14:nvPr/>
            </p14:nvContentPartPr>
            <p14:xfrm>
              <a:off x="4272788" y="3238389"/>
              <a:ext cx="256230" cy="8370"/>
            </p14:xfrm>
          </p:contentPart>
        </mc:Choice>
        <mc:Fallback xmlns="">
          <p:pic>
            <p:nvPicPr>
              <p:cNvPr id="10" name="Ink 9">
                <a:extLst>
                  <a:ext uri="{FF2B5EF4-FFF2-40B4-BE49-F238E27FC236}">
                    <a16:creationId xmlns:a16="http://schemas.microsoft.com/office/drawing/2014/main" id="{C2CBFDF3-F950-FAF9-A80F-E993E8DD5B0F}"/>
                  </a:ext>
                </a:extLst>
              </p:cNvPr>
              <p:cNvPicPr/>
              <p:nvPr/>
            </p:nvPicPr>
            <p:blipFill>
              <a:blip r:embed="rId5"/>
              <a:stretch>
                <a:fillRect/>
              </a:stretch>
            </p:blipFill>
            <p:spPr>
              <a:xfrm>
                <a:off x="4266670" y="3232460"/>
                <a:ext cx="268466" cy="20228"/>
              </a:xfrm>
              <a:prstGeom prst="rect">
                <a:avLst/>
              </a:prstGeom>
            </p:spPr>
          </p:pic>
        </mc:Fallback>
      </mc:AlternateContent>
      <p:grpSp>
        <p:nvGrpSpPr>
          <p:cNvPr id="16" name="Group 15">
            <a:extLst>
              <a:ext uri="{FF2B5EF4-FFF2-40B4-BE49-F238E27FC236}">
                <a16:creationId xmlns:a16="http://schemas.microsoft.com/office/drawing/2014/main" id="{556DDD1A-1226-CCE9-C40F-BE33B7FBA441}"/>
              </a:ext>
            </a:extLst>
          </p:cNvPr>
          <p:cNvGrpSpPr/>
          <p:nvPr/>
        </p:nvGrpSpPr>
        <p:grpSpPr>
          <a:xfrm>
            <a:off x="4265106" y="3216609"/>
            <a:ext cx="271350" cy="156600"/>
            <a:chOff x="5686808" y="3145812"/>
            <a:chExt cx="361800" cy="20880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3539DAA-38ED-C556-70CD-7508855A5178}"/>
                    </a:ext>
                  </a:extLst>
                </p14:cNvPr>
                <p14:cNvContentPartPr/>
                <p14:nvPr/>
              </p14:nvContentPartPr>
              <p14:xfrm>
                <a:off x="6001088" y="3145812"/>
                <a:ext cx="47520" cy="78120"/>
              </p14:xfrm>
            </p:contentPart>
          </mc:Choice>
          <mc:Fallback xmlns="">
            <p:pic>
              <p:nvPicPr>
                <p:cNvPr id="12" name="Ink 11">
                  <a:extLst>
                    <a:ext uri="{FF2B5EF4-FFF2-40B4-BE49-F238E27FC236}">
                      <a16:creationId xmlns:a16="http://schemas.microsoft.com/office/drawing/2014/main" id="{B3539DAA-38ED-C556-70CD-7508855A5178}"/>
                    </a:ext>
                  </a:extLst>
                </p:cNvPr>
                <p:cNvPicPr/>
                <p:nvPr/>
              </p:nvPicPr>
              <p:blipFill>
                <a:blip r:embed="rId7"/>
                <a:stretch>
                  <a:fillRect/>
                </a:stretch>
              </p:blipFill>
              <p:spPr>
                <a:xfrm>
                  <a:off x="5994968" y="3139692"/>
                  <a:ext cx="59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F9D4575-2239-14E2-2E0D-2DEAA72B0A7A}"/>
                    </a:ext>
                  </a:extLst>
                </p14:cNvPr>
                <p14:cNvContentPartPr/>
                <p14:nvPr/>
              </p14:nvContentPartPr>
              <p14:xfrm>
                <a:off x="5686808" y="3162372"/>
                <a:ext cx="75600" cy="59040"/>
              </p14:xfrm>
            </p:contentPart>
          </mc:Choice>
          <mc:Fallback xmlns="">
            <p:pic>
              <p:nvPicPr>
                <p:cNvPr id="13" name="Ink 12">
                  <a:extLst>
                    <a:ext uri="{FF2B5EF4-FFF2-40B4-BE49-F238E27FC236}">
                      <a16:creationId xmlns:a16="http://schemas.microsoft.com/office/drawing/2014/main" id="{5F9D4575-2239-14E2-2E0D-2DEAA72B0A7A}"/>
                    </a:ext>
                  </a:extLst>
                </p:cNvPr>
                <p:cNvPicPr/>
                <p:nvPr/>
              </p:nvPicPr>
              <p:blipFill>
                <a:blip r:embed="rId9"/>
                <a:stretch>
                  <a:fillRect/>
                </a:stretch>
              </p:blipFill>
              <p:spPr>
                <a:xfrm>
                  <a:off x="5680688" y="3156252"/>
                  <a:ext cx="87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539FDFDF-55D3-B3DF-C670-1910310CCD47}"/>
                    </a:ext>
                  </a:extLst>
                </p14:cNvPr>
                <p14:cNvContentPartPr/>
                <p14:nvPr/>
              </p14:nvContentPartPr>
              <p14:xfrm>
                <a:off x="5880848" y="3280092"/>
                <a:ext cx="360" cy="74520"/>
              </p14:xfrm>
            </p:contentPart>
          </mc:Choice>
          <mc:Fallback xmlns="">
            <p:pic>
              <p:nvPicPr>
                <p:cNvPr id="14" name="Ink 13">
                  <a:extLst>
                    <a:ext uri="{FF2B5EF4-FFF2-40B4-BE49-F238E27FC236}">
                      <a16:creationId xmlns:a16="http://schemas.microsoft.com/office/drawing/2014/main" id="{539FDFDF-55D3-B3DF-C670-1910310CCD47}"/>
                    </a:ext>
                  </a:extLst>
                </p:cNvPr>
                <p:cNvPicPr/>
                <p:nvPr/>
              </p:nvPicPr>
              <p:blipFill>
                <a:blip r:embed="rId11"/>
                <a:stretch>
                  <a:fillRect/>
                </a:stretch>
              </p:blipFill>
              <p:spPr>
                <a:xfrm>
                  <a:off x="5874728" y="3273972"/>
                  <a:ext cx="12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AEEF6847-F102-2962-463D-C521F233BB57}"/>
                    </a:ext>
                  </a:extLst>
                </p14:cNvPr>
                <p14:cNvContentPartPr/>
                <p14:nvPr/>
              </p14:nvContentPartPr>
              <p14:xfrm>
                <a:off x="5847008" y="3271452"/>
                <a:ext cx="65880" cy="360"/>
              </p14:xfrm>
            </p:contentPart>
          </mc:Choice>
          <mc:Fallback xmlns="">
            <p:pic>
              <p:nvPicPr>
                <p:cNvPr id="15" name="Ink 14">
                  <a:extLst>
                    <a:ext uri="{FF2B5EF4-FFF2-40B4-BE49-F238E27FC236}">
                      <a16:creationId xmlns:a16="http://schemas.microsoft.com/office/drawing/2014/main" id="{AEEF6847-F102-2962-463D-C521F233BB57}"/>
                    </a:ext>
                  </a:extLst>
                </p:cNvPr>
                <p:cNvPicPr/>
                <p:nvPr/>
              </p:nvPicPr>
              <p:blipFill>
                <a:blip r:embed="rId13"/>
                <a:stretch>
                  <a:fillRect/>
                </a:stretch>
              </p:blipFill>
              <p:spPr>
                <a:xfrm>
                  <a:off x="5840888" y="3265332"/>
                  <a:ext cx="7812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3F8DCD12-DF3C-D482-2895-ED2AD2346801}"/>
                  </a:ext>
                </a:extLst>
              </p14:cNvPr>
              <p14:cNvContentPartPr/>
              <p14:nvPr/>
            </p14:nvContentPartPr>
            <p14:xfrm>
              <a:off x="4818336" y="3127239"/>
              <a:ext cx="115830" cy="147960"/>
            </p14:xfrm>
          </p:contentPart>
        </mc:Choice>
        <mc:Fallback xmlns="">
          <p:pic>
            <p:nvPicPr>
              <p:cNvPr id="17" name="Ink 16">
                <a:extLst>
                  <a:ext uri="{FF2B5EF4-FFF2-40B4-BE49-F238E27FC236}">
                    <a16:creationId xmlns:a16="http://schemas.microsoft.com/office/drawing/2014/main" id="{3F8DCD12-DF3C-D482-2895-ED2AD2346801}"/>
                  </a:ext>
                </a:extLst>
              </p:cNvPr>
              <p:cNvPicPr/>
              <p:nvPr/>
            </p:nvPicPr>
            <p:blipFill>
              <a:blip r:embed="rId15"/>
              <a:stretch>
                <a:fillRect/>
              </a:stretch>
            </p:blipFill>
            <p:spPr>
              <a:xfrm>
                <a:off x="4812221" y="3121119"/>
                <a:ext cx="1280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9E62E2AA-9AAC-9D84-0B31-20AEF4E9EA7C}"/>
                  </a:ext>
                </a:extLst>
              </p14:cNvPr>
              <p14:cNvContentPartPr/>
              <p14:nvPr/>
            </p14:nvContentPartPr>
            <p14:xfrm>
              <a:off x="1320756" y="3271689"/>
              <a:ext cx="190080" cy="223020"/>
            </p14:xfrm>
          </p:contentPart>
        </mc:Choice>
        <mc:Fallback xmlns="">
          <p:pic>
            <p:nvPicPr>
              <p:cNvPr id="18" name="Ink 17">
                <a:extLst>
                  <a:ext uri="{FF2B5EF4-FFF2-40B4-BE49-F238E27FC236}">
                    <a16:creationId xmlns:a16="http://schemas.microsoft.com/office/drawing/2014/main" id="{9E62E2AA-9AAC-9D84-0B31-20AEF4E9EA7C}"/>
                  </a:ext>
                </a:extLst>
              </p:cNvPr>
              <p:cNvPicPr/>
              <p:nvPr/>
            </p:nvPicPr>
            <p:blipFill>
              <a:blip r:embed="rId17"/>
              <a:stretch>
                <a:fillRect/>
              </a:stretch>
            </p:blipFill>
            <p:spPr>
              <a:xfrm>
                <a:off x="1314636" y="3265574"/>
                <a:ext cx="202320" cy="2352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6B1B267B-C299-D06A-E051-4DBF5A38C7FC}"/>
                  </a:ext>
                </a:extLst>
              </p14:cNvPr>
              <p14:cNvContentPartPr/>
              <p14:nvPr/>
            </p14:nvContentPartPr>
            <p14:xfrm>
              <a:off x="1874526" y="3895119"/>
              <a:ext cx="43470" cy="72630"/>
            </p14:xfrm>
          </p:contentPart>
        </mc:Choice>
        <mc:Fallback xmlns="">
          <p:pic>
            <p:nvPicPr>
              <p:cNvPr id="26" name="Ink 25">
                <a:extLst>
                  <a:ext uri="{FF2B5EF4-FFF2-40B4-BE49-F238E27FC236}">
                    <a16:creationId xmlns:a16="http://schemas.microsoft.com/office/drawing/2014/main" id="{6B1B267B-C299-D06A-E051-4DBF5A38C7FC}"/>
                  </a:ext>
                </a:extLst>
              </p:cNvPr>
              <p:cNvPicPr/>
              <p:nvPr/>
            </p:nvPicPr>
            <p:blipFill>
              <a:blip r:embed="rId19"/>
              <a:stretch>
                <a:fillRect/>
              </a:stretch>
            </p:blipFill>
            <p:spPr>
              <a:xfrm>
                <a:off x="1868419" y="3889007"/>
                <a:ext cx="55685" cy="8485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29467DD6-B941-4310-7B62-72BCDC35EA8A}"/>
                  </a:ext>
                </a:extLst>
              </p14:cNvPr>
              <p14:cNvContentPartPr/>
              <p14:nvPr/>
            </p14:nvContentPartPr>
            <p14:xfrm>
              <a:off x="2801436" y="3800889"/>
              <a:ext cx="94230" cy="95040"/>
            </p14:xfrm>
          </p:contentPart>
        </mc:Choice>
        <mc:Fallback xmlns="">
          <p:pic>
            <p:nvPicPr>
              <p:cNvPr id="27" name="Ink 26">
                <a:extLst>
                  <a:ext uri="{FF2B5EF4-FFF2-40B4-BE49-F238E27FC236}">
                    <a16:creationId xmlns:a16="http://schemas.microsoft.com/office/drawing/2014/main" id="{29467DD6-B941-4310-7B62-72BCDC35EA8A}"/>
                  </a:ext>
                </a:extLst>
              </p:cNvPr>
              <p:cNvPicPr/>
              <p:nvPr/>
            </p:nvPicPr>
            <p:blipFill>
              <a:blip r:embed="rId21"/>
              <a:stretch>
                <a:fillRect/>
              </a:stretch>
            </p:blipFill>
            <p:spPr>
              <a:xfrm>
                <a:off x="2795345" y="3794769"/>
                <a:ext cx="106412"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54892D24-79F7-C998-0FCA-D8CED911E172}"/>
                  </a:ext>
                </a:extLst>
              </p14:cNvPr>
              <p14:cNvContentPartPr/>
              <p14:nvPr/>
            </p14:nvContentPartPr>
            <p14:xfrm>
              <a:off x="3303096" y="3002229"/>
              <a:ext cx="62370" cy="69120"/>
            </p14:xfrm>
          </p:contentPart>
        </mc:Choice>
        <mc:Fallback xmlns="">
          <p:pic>
            <p:nvPicPr>
              <p:cNvPr id="29" name="Ink 28">
                <a:extLst>
                  <a:ext uri="{FF2B5EF4-FFF2-40B4-BE49-F238E27FC236}">
                    <a16:creationId xmlns:a16="http://schemas.microsoft.com/office/drawing/2014/main" id="{54892D24-79F7-C998-0FCA-D8CED911E172}"/>
                  </a:ext>
                </a:extLst>
              </p:cNvPr>
              <p:cNvPicPr/>
              <p:nvPr/>
            </p:nvPicPr>
            <p:blipFill>
              <a:blip r:embed="rId23"/>
              <a:stretch>
                <a:fillRect/>
              </a:stretch>
            </p:blipFill>
            <p:spPr>
              <a:xfrm>
                <a:off x="3297002" y="2996109"/>
                <a:ext cx="74557"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312C7A50-7D72-26D9-E493-DBB0B5AC8D92}"/>
                  </a:ext>
                </a:extLst>
              </p14:cNvPr>
              <p14:cNvContentPartPr/>
              <p14:nvPr/>
            </p14:nvContentPartPr>
            <p14:xfrm>
              <a:off x="2882436" y="2115549"/>
              <a:ext cx="59940" cy="109080"/>
            </p14:xfrm>
          </p:contentPart>
        </mc:Choice>
        <mc:Fallback xmlns="">
          <p:pic>
            <p:nvPicPr>
              <p:cNvPr id="31" name="Ink 30">
                <a:extLst>
                  <a:ext uri="{FF2B5EF4-FFF2-40B4-BE49-F238E27FC236}">
                    <a16:creationId xmlns:a16="http://schemas.microsoft.com/office/drawing/2014/main" id="{312C7A50-7D72-26D9-E493-DBB0B5AC8D92}"/>
                  </a:ext>
                </a:extLst>
              </p:cNvPr>
              <p:cNvPicPr/>
              <p:nvPr/>
            </p:nvPicPr>
            <p:blipFill>
              <a:blip r:embed="rId25"/>
              <a:stretch>
                <a:fillRect/>
              </a:stretch>
            </p:blipFill>
            <p:spPr>
              <a:xfrm>
                <a:off x="2876298" y="2109429"/>
                <a:ext cx="72217"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F2CA0E03-8EC1-EC29-87D3-F9636F96F36A}"/>
                  </a:ext>
                </a:extLst>
              </p14:cNvPr>
              <p14:cNvContentPartPr/>
              <p14:nvPr/>
            </p14:nvContentPartPr>
            <p14:xfrm>
              <a:off x="1949316" y="2002149"/>
              <a:ext cx="65610" cy="82890"/>
            </p14:xfrm>
          </p:contentPart>
        </mc:Choice>
        <mc:Fallback xmlns="">
          <p:pic>
            <p:nvPicPr>
              <p:cNvPr id="33" name="Ink 32">
                <a:extLst>
                  <a:ext uri="{FF2B5EF4-FFF2-40B4-BE49-F238E27FC236}">
                    <a16:creationId xmlns:a16="http://schemas.microsoft.com/office/drawing/2014/main" id="{F2CA0E03-8EC1-EC29-87D3-F9636F96F36A}"/>
                  </a:ext>
                </a:extLst>
              </p:cNvPr>
              <p:cNvPicPr/>
              <p:nvPr/>
            </p:nvPicPr>
            <p:blipFill>
              <a:blip r:embed="rId27"/>
              <a:stretch>
                <a:fillRect/>
              </a:stretch>
            </p:blipFill>
            <p:spPr>
              <a:xfrm>
                <a:off x="1943188" y="1996049"/>
                <a:ext cx="77867" cy="9509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811C3D36-BECA-7BF9-36DD-DD07C7F34023}"/>
                  </a:ext>
                </a:extLst>
              </p14:cNvPr>
              <p14:cNvContentPartPr/>
              <p14:nvPr/>
            </p14:nvContentPartPr>
            <p14:xfrm>
              <a:off x="1294566" y="2669049"/>
              <a:ext cx="70470" cy="81540"/>
            </p14:xfrm>
          </p:contentPart>
        </mc:Choice>
        <mc:Fallback xmlns="">
          <p:pic>
            <p:nvPicPr>
              <p:cNvPr id="34" name="Ink 33">
                <a:extLst>
                  <a:ext uri="{FF2B5EF4-FFF2-40B4-BE49-F238E27FC236}">
                    <a16:creationId xmlns:a16="http://schemas.microsoft.com/office/drawing/2014/main" id="{811C3D36-BECA-7BF9-36DD-DD07C7F34023}"/>
                  </a:ext>
                </a:extLst>
              </p:cNvPr>
              <p:cNvPicPr/>
              <p:nvPr/>
            </p:nvPicPr>
            <p:blipFill>
              <a:blip r:embed="rId29"/>
              <a:stretch>
                <a:fillRect/>
              </a:stretch>
            </p:blipFill>
            <p:spPr>
              <a:xfrm>
                <a:off x="1288485" y="2662942"/>
                <a:ext cx="82632" cy="93753"/>
              </a:xfrm>
              <a:prstGeom prst="rect">
                <a:avLst/>
              </a:prstGeom>
            </p:spPr>
          </p:pic>
        </mc:Fallback>
      </mc:AlternateContent>
      <p:grpSp>
        <p:nvGrpSpPr>
          <p:cNvPr id="37" name="Group 36">
            <a:extLst>
              <a:ext uri="{FF2B5EF4-FFF2-40B4-BE49-F238E27FC236}">
                <a16:creationId xmlns:a16="http://schemas.microsoft.com/office/drawing/2014/main" id="{116EDE1F-5014-7EB0-7150-038C9C37F0E8}"/>
              </a:ext>
            </a:extLst>
          </p:cNvPr>
          <p:cNvGrpSpPr/>
          <p:nvPr/>
        </p:nvGrpSpPr>
        <p:grpSpPr>
          <a:xfrm>
            <a:off x="1300506" y="3260619"/>
            <a:ext cx="240030" cy="306180"/>
            <a:chOff x="1734008" y="3204492"/>
            <a:chExt cx="320040" cy="40824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098BBF9B-9246-9E58-5974-9CDAD6F8652C}"/>
                    </a:ext>
                  </a:extLst>
                </p14:cNvPr>
                <p14:cNvContentPartPr/>
                <p14:nvPr/>
              </p14:nvContentPartPr>
              <p14:xfrm>
                <a:off x="1734008" y="3204492"/>
                <a:ext cx="221040" cy="408240"/>
              </p14:xfrm>
            </p:contentPart>
          </mc:Choice>
          <mc:Fallback xmlns="">
            <p:pic>
              <p:nvPicPr>
                <p:cNvPr id="35" name="Ink 34">
                  <a:extLst>
                    <a:ext uri="{FF2B5EF4-FFF2-40B4-BE49-F238E27FC236}">
                      <a16:creationId xmlns:a16="http://schemas.microsoft.com/office/drawing/2014/main" id="{098BBF9B-9246-9E58-5974-9CDAD6F8652C}"/>
                    </a:ext>
                  </a:extLst>
                </p:cNvPr>
                <p:cNvPicPr/>
                <p:nvPr/>
              </p:nvPicPr>
              <p:blipFill>
                <a:blip r:embed="rId31"/>
                <a:stretch>
                  <a:fillRect/>
                </a:stretch>
              </p:blipFill>
              <p:spPr>
                <a:xfrm>
                  <a:off x="1727888" y="3198372"/>
                  <a:ext cx="2332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EE4045C9-89A5-23B4-D871-54F089BCE9F2}"/>
                    </a:ext>
                  </a:extLst>
                </p14:cNvPr>
                <p14:cNvContentPartPr/>
                <p14:nvPr/>
              </p14:nvContentPartPr>
              <p14:xfrm>
                <a:off x="1761728" y="3263172"/>
                <a:ext cx="292320" cy="194040"/>
              </p14:xfrm>
            </p:contentPart>
          </mc:Choice>
          <mc:Fallback xmlns="">
            <p:pic>
              <p:nvPicPr>
                <p:cNvPr id="36" name="Ink 35">
                  <a:extLst>
                    <a:ext uri="{FF2B5EF4-FFF2-40B4-BE49-F238E27FC236}">
                      <a16:creationId xmlns:a16="http://schemas.microsoft.com/office/drawing/2014/main" id="{EE4045C9-89A5-23B4-D871-54F089BCE9F2}"/>
                    </a:ext>
                  </a:extLst>
                </p:cNvPr>
                <p:cNvPicPr/>
                <p:nvPr/>
              </p:nvPicPr>
              <p:blipFill>
                <a:blip r:embed="rId33"/>
                <a:stretch>
                  <a:fillRect/>
                </a:stretch>
              </p:blipFill>
              <p:spPr>
                <a:xfrm>
                  <a:off x="1755608" y="3257052"/>
                  <a:ext cx="304560" cy="206280"/>
                </a:xfrm>
                <a:prstGeom prst="rect">
                  <a:avLst/>
                </a:prstGeom>
              </p:spPr>
            </p:pic>
          </mc:Fallback>
        </mc:AlternateContent>
      </p:grpSp>
    </p:spTree>
    <p:extLst>
      <p:ext uri="{BB962C8B-B14F-4D97-AF65-F5344CB8AC3E}">
        <p14:creationId xmlns:p14="http://schemas.microsoft.com/office/powerpoint/2010/main" val="101411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9B99-17F4-88F6-29B5-C376D723E429}"/>
              </a:ext>
            </a:extLst>
          </p:cNvPr>
          <p:cNvSpPr>
            <a:spLocks noGrp="1"/>
          </p:cNvSpPr>
          <p:nvPr>
            <p:ph type="title"/>
          </p:nvPr>
        </p:nvSpPr>
        <p:spPr/>
        <p:txBody>
          <a:bodyPr/>
          <a:lstStyle/>
          <a:p>
            <a:r>
              <a:rPr lang="fr-FR" noProof="0" dirty="0"/>
              <a:t>Effet de la vitesse et distance</a:t>
            </a:r>
          </a:p>
        </p:txBody>
      </p:sp>
      <p:pic>
        <p:nvPicPr>
          <p:cNvPr id="5" name="Picture 4">
            <a:extLst>
              <a:ext uri="{FF2B5EF4-FFF2-40B4-BE49-F238E27FC236}">
                <a16:creationId xmlns:a16="http://schemas.microsoft.com/office/drawing/2014/main" id="{B5A99B62-A8F6-A788-9F0A-5E0D5CFEB41F}"/>
              </a:ext>
            </a:extLst>
          </p:cNvPr>
          <p:cNvPicPr>
            <a:picLocks noChangeAspect="1"/>
          </p:cNvPicPr>
          <p:nvPr/>
        </p:nvPicPr>
        <p:blipFill>
          <a:blip r:embed="rId2"/>
          <a:stretch>
            <a:fillRect/>
          </a:stretch>
        </p:blipFill>
        <p:spPr>
          <a:xfrm>
            <a:off x="525476" y="2187954"/>
            <a:ext cx="3739896" cy="2804922"/>
          </a:xfrm>
          <a:prstGeom prst="rect">
            <a:avLst/>
          </a:prstGeom>
        </p:spPr>
      </p:pic>
      <p:pic>
        <p:nvPicPr>
          <p:cNvPr id="6" name="Picture 5" descr="A hand holding a piece of metal&#10;&#10;AI-generated content may be incorrect.">
            <a:extLst>
              <a:ext uri="{FF2B5EF4-FFF2-40B4-BE49-F238E27FC236}">
                <a16:creationId xmlns:a16="http://schemas.microsoft.com/office/drawing/2014/main" id="{4933DF8D-F737-0C3D-78B2-380721A7EAD7}"/>
              </a:ext>
            </a:extLst>
          </p:cNvPr>
          <p:cNvPicPr>
            <a:picLocks noChangeAspect="1"/>
          </p:cNvPicPr>
          <p:nvPr/>
        </p:nvPicPr>
        <p:blipFill>
          <a:blip r:embed="rId3">
            <a:extLst>
              <a:ext uri="{28A0092B-C50C-407E-A947-70E740481C1C}">
                <a14:useLocalDpi xmlns:a14="http://schemas.microsoft.com/office/drawing/2010/main" val="0"/>
              </a:ext>
            </a:extLst>
          </a:blip>
          <a:srcRect l="27620" r="34211"/>
          <a:stretch/>
        </p:blipFill>
        <p:spPr>
          <a:xfrm rot="5400000">
            <a:off x="6392284" y="2539927"/>
            <a:ext cx="2174594" cy="2567723"/>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C78B26E0-B41E-822A-E83C-E0A6E345C2A9}"/>
              </a:ext>
            </a:extLst>
          </p:cNvPr>
          <p:cNvPicPr>
            <a:picLocks noChangeAspect="1"/>
          </p:cNvPicPr>
          <p:nvPr/>
        </p:nvPicPr>
        <p:blipFill>
          <a:blip r:embed="rId4">
            <a:extLst>
              <a:ext uri="{28A0092B-C50C-407E-A947-70E740481C1C}">
                <a14:useLocalDpi xmlns:a14="http://schemas.microsoft.com/office/drawing/2010/main" val="0"/>
              </a:ext>
            </a:extLst>
          </a:blip>
          <a:srcRect l="48222" r="24889"/>
          <a:stretch/>
        </p:blipFill>
        <p:spPr>
          <a:xfrm rot="5400000">
            <a:off x="5076550" y="3754088"/>
            <a:ext cx="1390888" cy="2567725"/>
          </a:xfrm>
          <a:prstGeom prst="rect">
            <a:avLst/>
          </a:prstGeom>
        </p:spPr>
      </p:pic>
      <p:pic>
        <p:nvPicPr>
          <p:cNvPr id="8" name="Picture 7">
            <a:extLst>
              <a:ext uri="{FF2B5EF4-FFF2-40B4-BE49-F238E27FC236}">
                <a16:creationId xmlns:a16="http://schemas.microsoft.com/office/drawing/2014/main" id="{2D4C9091-FD72-C9DB-0AA7-0CDFEA6760D4}"/>
              </a:ext>
            </a:extLst>
          </p:cNvPr>
          <p:cNvPicPr>
            <a:picLocks noChangeAspect="1"/>
          </p:cNvPicPr>
          <p:nvPr/>
        </p:nvPicPr>
        <p:blipFill>
          <a:blip r:embed="rId5"/>
          <a:stretch>
            <a:fillRect/>
          </a:stretch>
        </p:blipFill>
        <p:spPr>
          <a:xfrm>
            <a:off x="4435991" y="1687888"/>
            <a:ext cx="2980802" cy="1372398"/>
          </a:xfrm>
          <a:prstGeom prst="rect">
            <a:avLst/>
          </a:prstGeom>
        </p:spPr>
      </p:pic>
      <p:sp>
        <p:nvSpPr>
          <p:cNvPr id="11" name="TextBox 10">
            <a:extLst>
              <a:ext uri="{FF2B5EF4-FFF2-40B4-BE49-F238E27FC236}">
                <a16:creationId xmlns:a16="http://schemas.microsoft.com/office/drawing/2014/main" id="{CB4CC0CD-E2AC-1DEC-2479-729F4283037B}"/>
              </a:ext>
            </a:extLst>
          </p:cNvPr>
          <p:cNvSpPr txBox="1"/>
          <p:nvPr/>
        </p:nvSpPr>
        <p:spPr>
          <a:xfrm>
            <a:off x="698385" y="5037951"/>
            <a:ext cx="3566987" cy="507831"/>
          </a:xfrm>
          <a:prstGeom prst="rect">
            <a:avLst/>
          </a:prstGeom>
          <a:noFill/>
        </p:spPr>
        <p:txBody>
          <a:bodyPr wrap="square" rtlCol="0">
            <a:spAutoFit/>
          </a:bodyPr>
          <a:lstStyle/>
          <a:p>
            <a:r>
              <a:rPr lang="fr-FR" sz="1350" dirty="0"/>
              <a:t>B = B sin(</a:t>
            </a:r>
            <a:r>
              <a:rPr lang="fr-FR" sz="1350" dirty="0" err="1"/>
              <a:t>wt</a:t>
            </a:r>
            <a:r>
              <a:rPr lang="fr-FR" sz="1350" dirty="0"/>
              <a:t>) =&gt; </a:t>
            </a:r>
            <a:r>
              <a:rPr lang="fr-FR" sz="1350" dirty="0" err="1"/>
              <a:t>dphi</a:t>
            </a:r>
            <a:r>
              <a:rPr lang="fr-FR" sz="1350" dirty="0"/>
              <a:t>/</a:t>
            </a:r>
            <a:r>
              <a:rPr lang="fr-FR" sz="1350" dirty="0" err="1"/>
              <a:t>dt</a:t>
            </a:r>
            <a:r>
              <a:rPr lang="fr-FR" sz="1350" dirty="0"/>
              <a:t> = S dB/</a:t>
            </a:r>
            <a:r>
              <a:rPr lang="fr-FR" sz="1350" dirty="0" err="1"/>
              <a:t>dt</a:t>
            </a:r>
            <a:r>
              <a:rPr lang="fr-FR" sz="1350" dirty="0"/>
              <a:t> </a:t>
            </a:r>
            <a:r>
              <a:rPr lang="fr-FR" sz="1350" dirty="0" err="1"/>
              <a:t>prop</a:t>
            </a:r>
            <a:r>
              <a:rPr lang="fr-FR" sz="1350" dirty="0"/>
              <a:t>. A w donc</a:t>
            </a:r>
          </a:p>
        </p:txBody>
      </p:sp>
      <p:cxnSp>
        <p:nvCxnSpPr>
          <p:cNvPr id="13" name="Straight Connector 12">
            <a:extLst>
              <a:ext uri="{FF2B5EF4-FFF2-40B4-BE49-F238E27FC236}">
                <a16:creationId xmlns:a16="http://schemas.microsoft.com/office/drawing/2014/main" id="{8728BB89-7EF2-EFAF-0006-2216F21AC327}"/>
              </a:ext>
            </a:extLst>
          </p:cNvPr>
          <p:cNvCxnSpPr>
            <a:cxnSpLocks/>
          </p:cNvCxnSpPr>
          <p:nvPr/>
        </p:nvCxnSpPr>
        <p:spPr>
          <a:xfrm>
            <a:off x="2239861" y="3172612"/>
            <a:ext cx="191269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94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0A745-F486-BA92-7FF2-FB3CB5EC8C4E}"/>
              </a:ext>
            </a:extLst>
          </p:cNvPr>
          <p:cNvSpPr>
            <a:spLocks noGrp="1"/>
          </p:cNvSpPr>
          <p:nvPr>
            <p:ph type="title"/>
          </p:nvPr>
        </p:nvSpPr>
        <p:spPr>
          <a:xfrm>
            <a:off x="528066" y="909637"/>
            <a:ext cx="5059054" cy="1316736"/>
          </a:xfrm>
        </p:spPr>
        <p:txBody>
          <a:bodyPr vert="horz" lIns="91440" tIns="45720" rIns="91440" bIns="45720" rtlCol="0" anchor="t">
            <a:normAutofit/>
          </a:bodyPr>
          <a:lstStyle/>
          <a:p>
            <a:pPr defTabSz="914400"/>
            <a:r>
              <a:rPr lang="en-US" sz="4000" spc="30" noProof="0" dirty="0" err="1"/>
              <a:t>Effet</a:t>
            </a:r>
            <a:r>
              <a:rPr lang="en-US" sz="4000" spc="30" noProof="0" dirty="0"/>
              <a:t> de la </a:t>
            </a:r>
            <a:r>
              <a:rPr lang="en-US" sz="4000" spc="30" noProof="0" dirty="0" err="1"/>
              <a:t>bobine</a:t>
            </a:r>
            <a:endParaRPr lang="en-US" sz="4000" spc="30" noProof="0" dirty="0"/>
          </a:p>
        </p:txBody>
      </p:sp>
      <p:cxnSp>
        <p:nvCxnSpPr>
          <p:cNvPr id="17" name="Straight Connector 16">
            <a:extLst>
              <a:ext uri="{FF2B5EF4-FFF2-40B4-BE49-F238E27FC236}">
                <a16:creationId xmlns:a16="http://schemas.microsoft.com/office/drawing/2014/main" id="{BC7A31E9-CB8F-4167-A21B-6AF00864F4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0075" y="723900"/>
            <a:ext cx="488632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C976C1-6F52-5DFF-3813-E4BAF72A748B}"/>
              </a:ext>
            </a:extLst>
          </p:cNvPr>
          <p:cNvSpPr txBox="1"/>
          <p:nvPr/>
        </p:nvSpPr>
        <p:spPr>
          <a:xfrm>
            <a:off x="528066" y="2226374"/>
            <a:ext cx="5059054" cy="3603210"/>
          </a:xfrm>
          <a:prstGeom prst="rect">
            <a:avLst/>
          </a:prstGeom>
        </p:spPr>
        <p:txBody>
          <a:bodyPr vert="horz" lIns="91440" tIns="45720" rIns="91440" bIns="45720" rtlCol="0">
            <a:normAutofit lnSpcReduction="10000"/>
          </a:bodyPr>
          <a:lstStyle/>
          <a:p>
            <a:pPr marL="214313" indent="-228600">
              <a:lnSpc>
                <a:spcPct val="110000"/>
              </a:lnSpc>
              <a:spcAft>
                <a:spcPts val="600"/>
              </a:spcAft>
              <a:buFont typeface="Arial" panose="020B0604020202020204" pitchFamily="34" charset="0"/>
              <a:buChar char="•"/>
            </a:pPr>
            <a:r>
              <a:rPr lang="en-US" sz="1700" dirty="0" err="1"/>
              <a:t>Épaisseur</a:t>
            </a:r>
            <a:endParaRPr lang="en-US" sz="1700" dirty="0"/>
          </a:p>
          <a:p>
            <a:pPr marL="214313" indent="-228600">
              <a:lnSpc>
                <a:spcPct val="110000"/>
              </a:lnSpc>
              <a:spcAft>
                <a:spcPts val="600"/>
              </a:spcAft>
              <a:buFont typeface="Arial" panose="020B0604020202020204" pitchFamily="34" charset="0"/>
              <a:buChar char="•"/>
            </a:pPr>
            <a:r>
              <a:rPr lang="en-US" sz="1700" dirty="0"/>
              <a:t>Maximiser le flux =&gt; maximiser la surface?</a:t>
            </a:r>
          </a:p>
          <a:p>
            <a:pPr marL="214313" indent="-228600">
              <a:lnSpc>
                <a:spcPct val="110000"/>
              </a:lnSpc>
              <a:spcAft>
                <a:spcPts val="600"/>
              </a:spcAft>
              <a:buFont typeface="Arial" panose="020B0604020202020204" pitchFamily="34" charset="0"/>
              <a:buChar char="•"/>
            </a:pPr>
            <a:r>
              <a:rPr lang="en-US" sz="1700" dirty="0"/>
              <a:t>Oui </a:t>
            </a:r>
            <a:r>
              <a:rPr lang="en-US" sz="1700" dirty="0" err="1"/>
              <a:t>mais</a:t>
            </a:r>
            <a:r>
              <a:rPr lang="en-US" sz="1700" dirty="0"/>
              <a:t>… </a:t>
            </a:r>
            <a:r>
              <a:rPr lang="en-US" sz="1700" dirty="0" err="1"/>
              <a:t>nb.</a:t>
            </a:r>
            <a:r>
              <a:rPr lang="en-US" sz="1700" dirty="0"/>
              <a:t> de tours?</a:t>
            </a:r>
          </a:p>
          <a:p>
            <a:pPr marL="214313" indent="-228600">
              <a:lnSpc>
                <a:spcPct val="110000"/>
              </a:lnSpc>
              <a:spcAft>
                <a:spcPts val="600"/>
              </a:spcAft>
              <a:buFont typeface="Arial" panose="020B0604020202020204" pitchFamily="34" charset="0"/>
              <a:buChar char="•"/>
            </a:pPr>
            <a:r>
              <a:rPr lang="en-US" sz="1700" dirty="0" err="1"/>
              <a:t>Donc</a:t>
            </a:r>
            <a:r>
              <a:rPr lang="en-US" sz="1700" dirty="0"/>
              <a:t> </a:t>
            </a:r>
            <a:r>
              <a:rPr lang="en-US" sz="1700" dirty="0" err="1"/>
              <a:t>compromis</a:t>
            </a:r>
            <a:r>
              <a:rPr lang="en-US" sz="1700" dirty="0"/>
              <a:t>.</a:t>
            </a:r>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r>
              <a:rPr lang="en-US" sz="1700" dirty="0"/>
              <a:t>En passant de ma </a:t>
            </a:r>
            <a:r>
              <a:rPr lang="en-US" sz="1700" dirty="0" err="1"/>
              <a:t>bobine</a:t>
            </a:r>
            <a:r>
              <a:rPr lang="en-US" sz="1700" dirty="0"/>
              <a:t> </a:t>
            </a:r>
            <a:r>
              <a:rPr lang="en-US" sz="1700" dirty="0" err="1"/>
              <a:t>assez</a:t>
            </a:r>
            <a:r>
              <a:rPr lang="en-US" sz="1700" dirty="0"/>
              <a:t> large (~ 150 tours)</a:t>
            </a:r>
          </a:p>
          <a:p>
            <a:pPr indent="-228600">
              <a:lnSpc>
                <a:spcPct val="110000"/>
              </a:lnSpc>
              <a:spcAft>
                <a:spcPts val="600"/>
              </a:spcAft>
              <a:buFont typeface="Arial" panose="020B0604020202020204" pitchFamily="34" charset="0"/>
              <a:buChar char="•"/>
            </a:pPr>
            <a:r>
              <a:rPr lang="en-US" sz="1700" dirty="0"/>
              <a:t>A </a:t>
            </a:r>
            <a:r>
              <a:rPr lang="en-US" sz="1700" dirty="0" err="1"/>
              <a:t>une</a:t>
            </a:r>
            <a:r>
              <a:rPr lang="en-US" sz="1700" dirty="0"/>
              <a:t> </a:t>
            </a:r>
            <a:r>
              <a:rPr lang="en-US" sz="1700" dirty="0" err="1"/>
              <a:t>bobine</a:t>
            </a:r>
            <a:r>
              <a:rPr lang="en-US" sz="1700" dirty="0"/>
              <a:t> plus </a:t>
            </a:r>
            <a:r>
              <a:rPr lang="en-US" sz="1700" dirty="0" err="1"/>
              <a:t>réduite</a:t>
            </a:r>
            <a:r>
              <a:rPr lang="en-US" sz="1700" dirty="0"/>
              <a:t>:</a:t>
            </a:r>
          </a:p>
          <a:p>
            <a:pPr marL="228600" lvl="1">
              <a:lnSpc>
                <a:spcPct val="110000"/>
              </a:lnSpc>
              <a:spcAft>
                <a:spcPts val="600"/>
              </a:spcAft>
            </a:pPr>
            <a:r>
              <a:rPr lang="en-US" sz="1700" dirty="0"/>
              <a:t>(~300 tours pour lg. </a:t>
            </a:r>
            <a:r>
              <a:rPr lang="en-US" sz="1700" dirty="0" err="1"/>
              <a:t>moindre</a:t>
            </a:r>
            <a:r>
              <a:rPr lang="en-US" sz="1700" dirty="0"/>
              <a:t> de fil)</a:t>
            </a:r>
          </a:p>
          <a:p>
            <a:pPr indent="-228600">
              <a:lnSpc>
                <a:spcPct val="110000"/>
              </a:lnSpc>
              <a:spcAft>
                <a:spcPts val="600"/>
              </a:spcAft>
              <a:buFont typeface="Arial" panose="020B0604020202020204" pitchFamily="34" charset="0"/>
              <a:buChar char="•"/>
            </a:pPr>
            <a:r>
              <a:rPr lang="en-US" sz="1700" dirty="0" err="1"/>
              <a:t>Facteur</a:t>
            </a:r>
            <a:r>
              <a:rPr lang="en-US" sz="1700" dirty="0"/>
              <a:t> </a:t>
            </a:r>
            <a:r>
              <a:rPr lang="en-US" sz="1700" dirty="0" err="1"/>
              <a:t>d’à</a:t>
            </a:r>
            <a:r>
              <a:rPr lang="en-US" sz="1700" dirty="0"/>
              <a:t> peu près 2 sur la tension </a:t>
            </a:r>
            <a:r>
              <a:rPr lang="en-US" sz="1700" dirty="0" err="1"/>
              <a:t>observée</a:t>
            </a:r>
            <a:r>
              <a:rPr lang="en-US" sz="1700" dirty="0"/>
              <a:t>.</a:t>
            </a:r>
          </a:p>
          <a:p>
            <a:pPr indent="-228600">
              <a:lnSpc>
                <a:spcPct val="110000"/>
              </a:lnSpc>
              <a:spcAft>
                <a:spcPts val="600"/>
              </a:spcAft>
              <a:buFont typeface="Arial" panose="020B0604020202020204" pitchFamily="34" charset="0"/>
              <a:buChar char="•"/>
            </a:pPr>
            <a:r>
              <a:rPr lang="en-US" sz="1700" dirty="0"/>
              <a:t>Aussi </a:t>
            </a:r>
            <a:r>
              <a:rPr lang="en-US" sz="1700" dirty="0" err="1"/>
              <a:t>effet</a:t>
            </a:r>
            <a:r>
              <a:rPr lang="en-US" sz="1700" dirty="0"/>
              <a:t> d’un Coeur </a:t>
            </a:r>
            <a:r>
              <a:rPr lang="en-US" sz="1700" dirty="0" err="1"/>
              <a:t>metallique</a:t>
            </a:r>
            <a:r>
              <a:rPr lang="en-US" sz="1700" dirty="0"/>
              <a:t>.</a:t>
            </a:r>
          </a:p>
        </p:txBody>
      </p:sp>
      <p:pic>
        <p:nvPicPr>
          <p:cNvPr id="8" name="Picture 7" descr="A bicycle from a ceiling in a garage&#10;&#10;AI-generated content may be incorrect.">
            <a:extLst>
              <a:ext uri="{FF2B5EF4-FFF2-40B4-BE49-F238E27FC236}">
                <a16:creationId xmlns:a16="http://schemas.microsoft.com/office/drawing/2014/main" id="{7204B57D-D8DB-FCA7-48CD-4F44B1BF0CD6}"/>
              </a:ext>
            </a:extLst>
          </p:cNvPr>
          <p:cNvPicPr>
            <a:picLocks noChangeAspect="1"/>
          </p:cNvPicPr>
          <p:nvPr/>
        </p:nvPicPr>
        <p:blipFill>
          <a:blip r:embed="rId2">
            <a:extLst>
              <a:ext uri="{28A0092B-C50C-407E-A947-70E740481C1C}">
                <a14:useLocalDpi xmlns:a14="http://schemas.microsoft.com/office/drawing/2010/main" val="0"/>
              </a:ext>
            </a:extLst>
          </a:blip>
          <a:srcRect r="48678" b="-1"/>
          <a:stretch>
            <a:fillRect/>
          </a:stretch>
        </p:blipFill>
        <p:spPr>
          <a:xfrm rot="5400000">
            <a:off x="5871735" y="214740"/>
            <a:ext cx="3487004" cy="3057524"/>
          </a:xfrm>
          <a:prstGeom prst="rect">
            <a:avLst/>
          </a:prstGeom>
        </p:spPr>
      </p:pic>
      <p:cxnSp>
        <p:nvCxnSpPr>
          <p:cNvPr id="19" name="Straight Connector 18">
            <a:extLst>
              <a:ext uri="{FF2B5EF4-FFF2-40B4-BE49-F238E27FC236}">
                <a16:creationId xmlns:a16="http://schemas.microsoft.com/office/drawing/2014/main" id="{3F983119-182B-4BC7-AC8F-ED02E4F9D1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0075" y="6142781"/>
            <a:ext cx="4886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hand holding a round object with a metal tube&#10;&#10;AI-generated content may be incorrect.">
            <a:extLst>
              <a:ext uri="{FF2B5EF4-FFF2-40B4-BE49-F238E27FC236}">
                <a16:creationId xmlns:a16="http://schemas.microsoft.com/office/drawing/2014/main" id="{BF83421A-DB37-F504-B9FA-03667833E921}"/>
              </a:ext>
            </a:extLst>
          </p:cNvPr>
          <p:cNvPicPr>
            <a:picLocks noChangeAspect="1"/>
          </p:cNvPicPr>
          <p:nvPr/>
        </p:nvPicPr>
        <p:blipFill>
          <a:blip r:embed="rId3">
            <a:extLst>
              <a:ext uri="{28A0092B-C50C-407E-A947-70E740481C1C}">
                <a14:useLocalDpi xmlns:a14="http://schemas.microsoft.com/office/drawing/2010/main" val="0"/>
              </a:ext>
            </a:extLst>
          </a:blip>
          <a:srcRect r="15890" b="2"/>
          <a:stretch>
            <a:fillRect/>
          </a:stretch>
        </p:blipFill>
        <p:spPr>
          <a:xfrm rot="5400000">
            <a:off x="5900737" y="3614739"/>
            <a:ext cx="3429000" cy="3057524"/>
          </a:xfrm>
          <a:prstGeom prst="rect">
            <a:avLst/>
          </a:prstGeom>
        </p:spPr>
      </p:pic>
    </p:spTree>
    <p:extLst>
      <p:ext uri="{BB962C8B-B14F-4D97-AF65-F5344CB8AC3E}">
        <p14:creationId xmlns:p14="http://schemas.microsoft.com/office/powerpoint/2010/main" val="2852928493"/>
      </p:ext>
    </p:extLst>
  </p:cSld>
  <p:clrMapOvr>
    <a:masterClrMapping/>
  </p:clrMapOvr>
</p:sld>
</file>

<file path=ppt/theme/theme1.xml><?xml version="1.0" encoding="utf-8"?>
<a:theme xmlns:a="http://schemas.openxmlformats.org/drawingml/2006/main" name="ChronicleVTI">
  <a:themeElements>
    <a:clrScheme name="AnalogousFromLightSeedLeftStep">
      <a:dk1>
        <a:srgbClr val="000000"/>
      </a:dk1>
      <a:lt1>
        <a:srgbClr val="FFFFFF"/>
      </a:lt1>
      <a:dk2>
        <a:srgbClr val="41242B"/>
      </a:dk2>
      <a:lt2>
        <a:srgbClr val="E2E7E8"/>
      </a:lt2>
      <a:accent1>
        <a:srgbClr val="DF8E7E"/>
      </a:accent1>
      <a:accent2>
        <a:srgbClr val="D8617E"/>
      </a:accent2>
      <a:accent3>
        <a:srgbClr val="DF7EBE"/>
      </a:accent3>
      <a:accent4>
        <a:srgbClr val="CE61D8"/>
      </a:accent4>
      <a:accent5>
        <a:srgbClr val="AF7EDF"/>
      </a:accent5>
      <a:accent6>
        <a:srgbClr val="6B61D8"/>
      </a:accent6>
      <a:hlink>
        <a:srgbClr val="5A8B95"/>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1883</TotalTime>
  <Words>541</Words>
  <Application>Microsoft Office PowerPoint</Application>
  <PresentationFormat>On-screen Show (4:3)</PresentationFormat>
  <Paragraphs>60</Paragraphs>
  <Slides>17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Calisto MT</vt:lpstr>
      <vt:lpstr>Cambria Math</vt:lpstr>
      <vt:lpstr>Univers Condensed</vt:lpstr>
      <vt:lpstr>ChronicleVTI</vt:lpstr>
      <vt:lpstr>Conception d’une Dynamo de Vélo</vt:lpstr>
      <vt:lpstr>Introduction:</vt:lpstr>
      <vt:lpstr>problematique</vt:lpstr>
      <vt:lpstr>Fonctionnement</vt:lpstr>
      <vt:lpstr>Fabrication et montage</vt:lpstr>
      <vt:lpstr>Champ de l’aimant</vt:lpstr>
      <vt:lpstr>PowerPoint Presentation</vt:lpstr>
      <vt:lpstr>Effet de la vitesse et distance</vt:lpstr>
      <vt:lpstr>Effet de la bobine</vt:lpstr>
      <vt:lpstr>Observations coherentes avec</vt:lpstr>
      <vt:lpstr>Problématiques de simulation et conversion</vt:lpstr>
      <vt:lpstr>Modèle professionnel vs Conçu</vt:lpstr>
      <vt:lpstr>Conclusion.</vt:lpstr>
      <vt:lpstr>Annexes</vt:lpstr>
      <vt:lpstr>Annexes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 Carsenat</dc:creator>
  <cp:lastModifiedBy>Gabriel Carsenat</cp:lastModifiedBy>
  <cp:revision>29</cp:revision>
  <dcterms:created xsi:type="dcterms:W3CDTF">2025-02-17T14:50:28Z</dcterms:created>
  <dcterms:modified xsi:type="dcterms:W3CDTF">2025-05-23T11:45:57Z</dcterms:modified>
</cp:coreProperties>
</file>